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4" r:id="rId2"/>
    <p:sldId id="262" r:id="rId3"/>
    <p:sldId id="259" r:id="rId4"/>
    <p:sldId id="257" r:id="rId5"/>
    <p:sldId id="261" r:id="rId6"/>
    <p:sldId id="260" r:id="rId7"/>
    <p:sldId id="256" r:id="rId8"/>
    <p:sldId id="267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13FC5-A3BC-48E8-938B-198590285ACB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33999-F1AF-4823-B41E-5FFC94DE2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B6FA-6179-4A7F-BC14-A03B4F8B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E3F73-F4A5-4F76-9ADE-295E60BFD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E692-6585-4F49-8DBB-75A5966CA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726DF-120E-40D4-B66E-AFAC67AC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5FC0-62B9-4753-AAFE-D460268C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8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E113-070A-4A60-B475-1F42A66C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00D8B-0B57-47DE-934C-E33CC0732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2BFC3-1886-4D0F-88AF-8A3C178A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88E75-4999-46C3-BB68-40E878AD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62438-E4D7-49BB-92F8-5D2BD58D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25992-760E-4AA0-9B15-30D2C8F9B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5D138-6647-407D-9618-36CCF42B3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8B2A-319F-475C-9DCF-7B8BB0D0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73540-ECAB-44AC-9CC1-BD0AC7B9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36269-95CF-4B92-B901-1C4DE295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AE95-A62F-45AD-953B-2CC11854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FC9F-D977-4070-9055-077EEDAB1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36B09-B4C2-4EE3-BD00-C2648824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734E5-AF6E-4AE1-956F-A936F351E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8A26-6734-4291-81C1-5524AA80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5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66CA-4068-48F0-ABF3-A3AC004A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61EC4-9450-4FA3-81A5-02AB9E382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C01EB-066A-47B3-85A6-D45B25FF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B157-0A04-41CB-881C-12A6C267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33DE0-EE26-4238-B87F-53630D43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0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6B1B-4F62-42DF-89E9-AF58C426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6044-2676-49BF-B3CB-CF66463DE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845F1-D4A7-460E-86DB-F32C0A0D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EE74B-9FC4-4648-9E5A-CD832B9A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8D06B-BEB7-452A-AAE3-BD1F92A7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D5675-514C-49EB-9AA8-5EFC5AB7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0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5A23B-AB94-4CD6-AE61-BD536DE2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E3F29-847E-473A-B052-FBB91AE37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D0881-8112-416F-B459-1A47793EE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35348-4FDC-49B5-80C2-D9FD4F40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BB361-C189-425D-821E-DE1CB9D9C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74A70-5078-4B34-A1A2-BBE00547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DBD94-832F-4230-9743-64A6E9FC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4B7BBC-C00C-4B7B-866A-257DD6A4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0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EF6C-9B41-4C7B-956B-167597E8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59DD8-B28A-4E56-A9CF-E3094A2E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63DD4-9E00-43DA-8E8F-0A8B4C4F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26B7-3979-40FD-9527-21A40115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9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CCB15-740A-4944-A549-B6DFFBCF5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B6E19-AE2B-4BAB-B961-FD34356CE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440B-31C2-4339-846C-36F45056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5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4FB9-BE6E-4654-A4EE-8FA9BB9C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E3DAA-5916-4428-8B56-97D2C2308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E126B-FDE5-4C11-8CAA-D0D2CA77F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4B47-0BA4-41EA-A4CA-2170A21B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C1CB6-ED55-4986-8670-81859FFF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E4A2B-9B8B-457C-B3BA-78C33AB9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9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429E-1C67-4EAE-9B8B-AA19DC65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469813-B482-4960-BE5B-30B1CEADB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08E0F-5463-42E0-97A3-329FC4911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0E047-F1D9-42EE-85DF-DAD81376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6DF11-8F86-49A3-B9B8-6B971C73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F3F58-0CC3-4D5F-BABC-1B40BA6C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2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62B0C-4CC4-4D99-A3CE-B8811679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AA561-D7F3-4412-A1FA-46AE91B4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CE839-EE89-4A3D-81C2-7DCB1445C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112FC-22C5-4D05-A608-60B5CF1D83E4}" type="datetimeFigureOut">
              <a:rPr lang="en-US" smtClean="0"/>
              <a:t>08/21/2024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A2ADD-33E3-4833-8907-3A4A5BC95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86A7E-2324-4861-9DD7-898AD337F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17ED5-C95A-48FA-B198-05CB40CF2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9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IQC E-Chop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4E43E3-FC51-41F0-BDF9-C11B4E8FE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506571"/>
              </p:ext>
            </p:extLst>
          </p:nvPr>
        </p:nvGraphicFramePr>
        <p:xfrm>
          <a:off x="73891" y="756611"/>
          <a:ext cx="12007271" cy="5211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>
                  <a:extLst>
                    <a:ext uri="{9D8B030D-6E8A-4147-A177-3AD203B41FA5}">
                      <a16:colId xmlns:a16="http://schemas.microsoft.com/office/drawing/2014/main" val="3172397013"/>
                    </a:ext>
                  </a:extLst>
                </a:gridCol>
                <a:gridCol w="4119418">
                  <a:extLst>
                    <a:ext uri="{9D8B030D-6E8A-4147-A177-3AD203B41FA5}">
                      <a16:colId xmlns:a16="http://schemas.microsoft.com/office/drawing/2014/main" val="1450463167"/>
                    </a:ext>
                  </a:extLst>
                </a:gridCol>
                <a:gridCol w="4692073">
                  <a:extLst>
                    <a:ext uri="{9D8B030D-6E8A-4147-A177-3AD203B41FA5}">
                      <a16:colId xmlns:a16="http://schemas.microsoft.com/office/drawing/2014/main" val="2271605224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3679759813"/>
                    </a:ext>
                  </a:extLst>
                </a:gridCol>
                <a:gridCol w="1736435">
                  <a:extLst>
                    <a:ext uri="{9D8B030D-6E8A-4147-A177-3AD203B41FA5}">
                      <a16:colId xmlns:a16="http://schemas.microsoft.com/office/drawing/2014/main" val="625537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Matter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Solusion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839793"/>
                  </a:ext>
                </a:extLst>
              </a:tr>
              <a:tr h="8121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Risky: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Chức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năng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Chặn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Storing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E-chop system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mới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sẽ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hiệu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quả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nếu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hàng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nhập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thẳng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vào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kho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qua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khu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free location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solidFill>
                            <a:schemeClr val="tx1"/>
                          </a:solidFill>
                        </a:rPr>
                        <a:t>Hàng kiểm tra SMT 100% MCS phải Fix vào khu vực free location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400" dirty="0">
                          <a:solidFill>
                            <a:schemeClr val="tx1"/>
                          </a:solidFill>
                        </a:rPr>
                        <a:t>(Chương trình chặn in Panacim để sau phát triển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608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Phân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biệt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tại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hiện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tr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ờng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với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hàng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Vẫn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áp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dấu</a:t>
                      </a:r>
                      <a:r>
                        <a:rPr lang="en-US" sz="1400" dirty="0"/>
                        <a:t> Recheck OK </a:t>
                      </a:r>
                      <a:r>
                        <a:rPr lang="en-US" sz="1400" dirty="0" err="1"/>
                        <a:t>và</a:t>
                      </a:r>
                      <a:r>
                        <a:rPr lang="en-US" sz="1400" dirty="0"/>
                        <a:t> Recheck NG </a:t>
                      </a:r>
                      <a:r>
                        <a:rPr lang="en-US" sz="1400" dirty="0" err="1"/>
                        <a:t>với</a:t>
                      </a:r>
                      <a:r>
                        <a:rPr lang="en-US" sz="1400" dirty="0"/>
                        <a:t> tr</a:t>
                      </a:r>
                      <a:r>
                        <a:rPr lang="vi-VN" sz="1400" dirty="0"/>
                        <a:t>ư</a:t>
                      </a:r>
                      <a:r>
                        <a:rPr lang="en-US" sz="1400" dirty="0" err="1"/>
                        <a:t>ờng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hợp</a:t>
                      </a:r>
                      <a:r>
                        <a:rPr lang="en-US" sz="1400" dirty="0"/>
                        <a:t> Re-check Lot NG (Lot Out &amp; Lot NG in process)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88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230188" algn="l"/>
                        </a:tabLst>
                        <a:defRPr/>
                      </a:pPr>
                      <a:r>
                        <a:rPr lang="en-US" sz="1400" dirty="0"/>
                        <a:t>E-chop </a:t>
                      </a:r>
                      <a:r>
                        <a:rPr lang="en-US" sz="1400" dirty="0" err="1"/>
                        <a:t>với</a:t>
                      </a:r>
                      <a:r>
                        <a:rPr lang="en-US" sz="1400" dirty="0"/>
                        <a:t> Lot NG (Lot Out &amp; Lot NG in process)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230188" algn="l"/>
                        </a:tabLst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IT </a:t>
                      </a:r>
                      <a:r>
                        <a:rPr lang="en-US" sz="1400" dirty="0" err="1"/>
                        <a:t>tạo</a:t>
                      </a:r>
                      <a:r>
                        <a:rPr lang="en-US" sz="1400" dirty="0"/>
                        <a:t> function chia </a:t>
                      </a:r>
                      <a:r>
                        <a:rPr lang="en-US" sz="1400" dirty="0" err="1"/>
                        <a:t>nhỏ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số</a:t>
                      </a:r>
                      <a:r>
                        <a:rPr lang="en-US" sz="1400" dirty="0"/>
                        <a:t> l</a:t>
                      </a:r>
                      <a:r>
                        <a:rPr lang="vi-VN" sz="1400" dirty="0"/>
                        <a:t>ư</a:t>
                      </a:r>
                      <a:r>
                        <a:rPr lang="en-US" sz="1400" dirty="0" err="1"/>
                        <a:t>ợng</a:t>
                      </a:r>
                      <a:r>
                        <a:rPr lang="en-US" sz="1400" dirty="0"/>
                        <a:t> lot </a:t>
                      </a:r>
                      <a:r>
                        <a:rPr lang="en-US" sz="1400" dirty="0" err="1"/>
                        <a:t>với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nhiều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lần</a:t>
                      </a:r>
                      <a:r>
                        <a:rPr lang="en-US" sz="1400" dirty="0"/>
                        <a:t> recheck </a:t>
                      </a:r>
                      <a:r>
                        <a:rPr lang="en-US" sz="1400" dirty="0" err="1"/>
                        <a:t>dựa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trên</a:t>
                      </a:r>
                      <a:r>
                        <a:rPr lang="en-US" sz="1400" dirty="0"/>
                        <a:t> QR code </a:t>
                      </a:r>
                      <a:r>
                        <a:rPr lang="en-US" sz="1400" dirty="0" err="1"/>
                        <a:t>của</a:t>
                      </a:r>
                      <a:r>
                        <a:rPr lang="en-US" sz="1400" dirty="0"/>
                        <a:t> Recheck Card IQC E-chop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IT/MCS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 function done</a:t>
                      </a:r>
                    </a:p>
                    <a:p>
                      <a:r>
                        <a:rPr lang="en-US" sz="1400" dirty="0"/>
                        <a:t>Recheck Card: not yet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98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400" dirty="0" err="1"/>
                        <a:t>Echop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khi</a:t>
                      </a:r>
                      <a:r>
                        <a:rPr lang="en-US" sz="1400" dirty="0"/>
                        <a:t> recheck </a:t>
                      </a:r>
                      <a:r>
                        <a:rPr lang="en-US" sz="1400" dirty="0" err="1"/>
                        <a:t>với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hàng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lần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đầu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là</a:t>
                      </a:r>
                      <a:r>
                        <a:rPr lang="en-US" sz="1400" dirty="0"/>
                        <a:t> none inspection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230188" algn="l"/>
                        </a:tabLst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thông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tin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vì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fix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vào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khu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vực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free 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IT </a:t>
                      </a:r>
                      <a:r>
                        <a:rPr lang="en-US" sz="1400" dirty="0" err="1"/>
                        <a:t>tạo</a:t>
                      </a:r>
                      <a:r>
                        <a:rPr lang="en-US" sz="1400" dirty="0"/>
                        <a:t> function insert </a:t>
                      </a:r>
                      <a:r>
                        <a:rPr lang="en-US" sz="1400" dirty="0" err="1"/>
                        <a:t>thông</a:t>
                      </a:r>
                      <a:r>
                        <a:rPr lang="en-US" sz="1400" dirty="0"/>
                        <a:t> tin </a:t>
                      </a:r>
                      <a:r>
                        <a:rPr lang="en-US" sz="1400" dirty="0" err="1"/>
                        <a:t>lôt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với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hàng</a:t>
                      </a:r>
                      <a:r>
                        <a:rPr lang="en-US" sz="1400" dirty="0"/>
                        <a:t> None Inspection </a:t>
                      </a:r>
                      <a:r>
                        <a:rPr lang="en-US" sz="1400" dirty="0" err="1"/>
                        <a:t>dựa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trên</a:t>
                      </a:r>
                      <a:r>
                        <a:rPr lang="en-US" sz="1400" dirty="0"/>
                        <a:t> Receiving 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13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400" dirty="0" err="1"/>
                        <a:t>Echop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với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hàng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quá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hạn</a:t>
                      </a:r>
                      <a:r>
                        <a:rPr lang="en-US" sz="1400" dirty="0"/>
                        <a:t> 1 </a:t>
                      </a:r>
                      <a:r>
                        <a:rPr lang="en-US" sz="1400" dirty="0" err="1"/>
                        <a:t>năm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từ</a:t>
                      </a:r>
                      <a:r>
                        <a:rPr lang="en-US" sz="1400" dirty="0"/>
                        <a:t> SMT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Không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áp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IQC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13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trừ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số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ợng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check RoHS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Test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cồn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vào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hệ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thống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E-chop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(Refer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trình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hiện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tại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IT </a:t>
                      </a:r>
                      <a:r>
                        <a:rPr lang="en-US" sz="1400" dirty="0" err="1"/>
                        <a:t>xem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xét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cải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tiến</a:t>
                      </a:r>
                      <a:r>
                        <a:rPr lang="en-US" sz="1400" dirty="0"/>
                        <a:t> /</a:t>
                      </a:r>
                      <a:r>
                        <a:rPr lang="en-US" sz="1400" dirty="0" err="1"/>
                        <a:t>Kế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hoạch</a:t>
                      </a:r>
                      <a:r>
                        <a:rPr lang="en-US" sz="1400" dirty="0"/>
                        <a:t>: </a:t>
                      </a:r>
                      <a:r>
                        <a:rPr lang="en-US" sz="1400" dirty="0" err="1"/>
                        <a:t>tháng</a:t>
                      </a:r>
                      <a:r>
                        <a:rPr lang="en-US" sz="1400" dirty="0"/>
                        <a:t> 23-Aug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progress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35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Số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ợng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Good receive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thay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đổi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trong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ngày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ảnh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ởng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tới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số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ợng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lấy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mẫu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IQC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IT </a:t>
                      </a:r>
                      <a:r>
                        <a:rPr lang="en-US" sz="1400" dirty="0" err="1"/>
                        <a:t>sửa</a:t>
                      </a:r>
                      <a:r>
                        <a:rPr lang="en-US" sz="1400" dirty="0"/>
                        <a:t> Web, </a:t>
                      </a:r>
                      <a:r>
                        <a:rPr lang="en-US" sz="1400" dirty="0" err="1"/>
                        <a:t>thêm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cột</a:t>
                      </a:r>
                      <a:r>
                        <a:rPr lang="en-US" sz="1400" dirty="0"/>
                        <a:t> plan </a:t>
                      </a:r>
                      <a:r>
                        <a:rPr lang="en-US" sz="1400" dirty="0" err="1"/>
                        <a:t>của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mỗi</a:t>
                      </a:r>
                      <a:r>
                        <a:rPr lang="en-US" sz="1400" dirty="0"/>
                        <a:t> invoice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 progress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3655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8104D77-0B52-4161-A986-A21BF5E72B13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476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IQC E-Chop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0F8F36-8584-4F61-A766-2B59EC7097E8}"/>
              </a:ext>
            </a:extLst>
          </p:cNvPr>
          <p:cNvSpPr txBox="1"/>
          <p:nvPr/>
        </p:nvSpPr>
        <p:spPr>
          <a:xfrm>
            <a:off x="67579" y="441432"/>
            <a:ext cx="12032057" cy="455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3600"/>
            </a:lvl1pPr>
          </a:lstStyle>
          <a:p>
            <a:r>
              <a:rPr lang="en-US" sz="2400" dirty="0" err="1"/>
              <a:t>Một</a:t>
            </a:r>
            <a:r>
              <a:rPr lang="en-US" sz="2400" dirty="0"/>
              <a:t> Invoice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good receive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lần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7838D1-0A8E-4024-8EB0-788412473EE9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1FA28-AADF-419A-AB5E-CD10BD297F44}"/>
              </a:ext>
            </a:extLst>
          </p:cNvPr>
          <p:cNvSpPr txBox="1"/>
          <p:nvPr/>
        </p:nvSpPr>
        <p:spPr>
          <a:xfrm>
            <a:off x="67579" y="1029975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Quy </a:t>
            </a:r>
            <a:r>
              <a:rPr lang="en-US" u="sng" dirty="0" err="1"/>
              <a:t>trình</a:t>
            </a:r>
            <a:r>
              <a:rPr lang="en-US" u="sng" dirty="0"/>
              <a:t> </a:t>
            </a:r>
            <a:r>
              <a:rPr lang="en-US" u="sng" dirty="0" err="1"/>
              <a:t>hiện</a:t>
            </a:r>
            <a:r>
              <a:rPr lang="en-US" u="sng" dirty="0"/>
              <a:t> </a:t>
            </a:r>
            <a:r>
              <a:rPr lang="en-US" u="sng" dirty="0" err="1"/>
              <a:t>tại</a:t>
            </a:r>
            <a:endParaRPr lang="en-US" u="sng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4406FC-CF82-4FA7-9133-4B50B3143231}"/>
              </a:ext>
            </a:extLst>
          </p:cNvPr>
          <p:cNvGrpSpPr/>
          <p:nvPr/>
        </p:nvGrpSpPr>
        <p:grpSpPr>
          <a:xfrm>
            <a:off x="222650" y="1592595"/>
            <a:ext cx="11876986" cy="524892"/>
            <a:chOff x="222650" y="1592595"/>
            <a:chExt cx="7387807" cy="128715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CBC2C28-B382-4227-88FF-F649F8579247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 flipV="1">
              <a:off x="1727201" y="2058361"/>
              <a:ext cx="3340099" cy="179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CCDF7B-62F0-4056-8638-85EAD71EADE4}"/>
                </a:ext>
              </a:extLst>
            </p:cNvPr>
            <p:cNvSpPr txBox="1"/>
            <p:nvPr/>
          </p:nvSpPr>
          <p:spPr>
            <a:xfrm>
              <a:off x="222650" y="1596695"/>
              <a:ext cx="1504551" cy="1283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Good receive by PC</a:t>
              </a:r>
            </a:p>
            <a:p>
              <a:pPr algn="ctr"/>
              <a:r>
                <a:rPr lang="en-US" sz="1400" dirty="0">
                  <a:highlight>
                    <a:srgbClr val="00FFFF"/>
                  </a:highlight>
                </a:rPr>
                <a:t>(one time)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C12113-B063-40C6-9090-49709F9ACEC1}"/>
                </a:ext>
              </a:extLst>
            </p:cNvPr>
            <p:cNvSpPr txBox="1"/>
            <p:nvPr/>
          </p:nvSpPr>
          <p:spPr>
            <a:xfrm>
              <a:off x="2090896" y="1592595"/>
              <a:ext cx="1297346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/>
                <a:t>Download SAP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9D6FCA-A4C1-405E-8CE5-B35A444B7F76}"/>
                </a:ext>
              </a:extLst>
            </p:cNvPr>
            <p:cNvSpPr txBox="1"/>
            <p:nvPr/>
          </p:nvSpPr>
          <p:spPr>
            <a:xfrm>
              <a:off x="3645792" y="1596695"/>
              <a:ext cx="110524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sz="1400" dirty="0"/>
                <a:t>Input VBA tool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BB0F47-03FE-4EBA-94F8-8FF34F06D21F}"/>
                </a:ext>
              </a:extLst>
            </p:cNvPr>
            <p:cNvSpPr txBox="1"/>
            <p:nvPr/>
          </p:nvSpPr>
          <p:spPr>
            <a:xfrm>
              <a:off x="5067300" y="1596696"/>
              <a:ext cx="2543157" cy="923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sz="1400" dirty="0"/>
                <a:t>Get level SPL check</a:t>
              </a:r>
            </a:p>
            <a:p>
              <a:r>
                <a:rPr lang="en-US" sz="1400" dirty="0"/>
                <a:t>&lt;Lot Q’ty </a:t>
              </a:r>
              <a:r>
                <a:rPr lang="en-US" sz="1400" dirty="0">
                  <a:sym typeface="Wingdings" panose="05000000000000000000" pitchFamily="2" charset="2"/>
                </a:rPr>
                <a:t> level check&gt;</a:t>
              </a:r>
              <a:endParaRPr lang="en-US" sz="1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F600D3-8DF6-44FE-84B5-EE4713FDB74D}"/>
              </a:ext>
            </a:extLst>
          </p:cNvPr>
          <p:cNvSpPr txBox="1"/>
          <p:nvPr/>
        </p:nvSpPr>
        <p:spPr>
          <a:xfrm>
            <a:off x="67579" y="2709693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Quy </a:t>
            </a:r>
            <a:r>
              <a:rPr lang="en-US" u="sng" dirty="0" err="1"/>
              <a:t>trình</a:t>
            </a:r>
            <a:r>
              <a:rPr lang="en-US" u="sng" dirty="0"/>
              <a:t> </a:t>
            </a:r>
            <a:r>
              <a:rPr lang="en-US" u="sng" dirty="0" err="1"/>
              <a:t>đề</a:t>
            </a:r>
            <a:r>
              <a:rPr lang="en-US" u="sng" dirty="0"/>
              <a:t> </a:t>
            </a:r>
            <a:r>
              <a:rPr lang="en-US" u="sng" dirty="0" err="1"/>
              <a:t>xuất</a:t>
            </a:r>
            <a:r>
              <a:rPr lang="en-US" u="sng" dirty="0"/>
              <a:t> 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470458-06AF-4F0F-A8B5-1D2B439DB003}"/>
              </a:ext>
            </a:extLst>
          </p:cNvPr>
          <p:cNvGrpSpPr/>
          <p:nvPr/>
        </p:nvGrpSpPr>
        <p:grpSpPr>
          <a:xfrm>
            <a:off x="157507" y="3213843"/>
            <a:ext cx="11876986" cy="931583"/>
            <a:chOff x="231658" y="3446998"/>
            <a:chExt cx="7387807" cy="216761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818061C-6522-468F-91A5-D09BD70A5165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 flipV="1">
              <a:off x="1736209" y="3937853"/>
              <a:ext cx="3340099" cy="117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A41F98-3D74-4182-BA12-A86AA997052F}"/>
                </a:ext>
              </a:extLst>
            </p:cNvPr>
            <p:cNvSpPr txBox="1"/>
            <p:nvPr/>
          </p:nvSpPr>
          <p:spPr>
            <a:xfrm>
              <a:off x="2099904" y="3472086"/>
              <a:ext cx="1297346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/>
                <a:t>Download SAP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379CD0-4C97-4E14-A104-20876084EE20}"/>
                </a:ext>
              </a:extLst>
            </p:cNvPr>
            <p:cNvSpPr txBox="1"/>
            <p:nvPr/>
          </p:nvSpPr>
          <p:spPr>
            <a:xfrm>
              <a:off x="3654800" y="3476186"/>
              <a:ext cx="110524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sz="1400" dirty="0"/>
                <a:t>Input VBA tool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2B4B11-62F1-4712-838A-2BDEB135BD56}"/>
                </a:ext>
              </a:extLst>
            </p:cNvPr>
            <p:cNvSpPr txBox="1"/>
            <p:nvPr/>
          </p:nvSpPr>
          <p:spPr>
            <a:xfrm>
              <a:off x="5076308" y="3476187"/>
              <a:ext cx="2543157" cy="923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sz="1400" dirty="0"/>
                <a:t>Get level SPL check</a:t>
              </a:r>
            </a:p>
            <a:p>
              <a:r>
                <a:rPr lang="en-US" sz="1400" dirty="0"/>
                <a:t>&lt;Lot Q’ty </a:t>
              </a:r>
              <a:r>
                <a:rPr lang="en-US" sz="1400" dirty="0">
                  <a:sym typeface="Wingdings" panose="05000000000000000000" pitchFamily="2" charset="2"/>
                </a:rPr>
                <a:t> level check&gt;</a:t>
              </a:r>
              <a:endParaRPr 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FB8A4E-246C-4BE5-9210-BE19736BA884}"/>
                </a:ext>
              </a:extLst>
            </p:cNvPr>
            <p:cNvSpPr txBox="1"/>
            <p:nvPr/>
          </p:nvSpPr>
          <p:spPr>
            <a:xfrm>
              <a:off x="231658" y="3446998"/>
              <a:ext cx="1504551" cy="12174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Good receive by PDA</a:t>
              </a:r>
            </a:p>
            <a:p>
              <a:pPr algn="ctr"/>
              <a:r>
                <a:rPr lang="en-US" sz="1400" dirty="0">
                  <a:highlight>
                    <a:srgbClr val="FFFF00"/>
                  </a:highlight>
                </a:rPr>
                <a:t>(many time)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CF5467-66C7-4E53-90E3-3E57E015D3A4}"/>
                </a:ext>
              </a:extLst>
            </p:cNvPr>
            <p:cNvSpPr txBox="1"/>
            <p:nvPr/>
          </p:nvSpPr>
          <p:spPr>
            <a:xfrm>
              <a:off x="2108912" y="4691286"/>
              <a:ext cx="1297346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/>
                <a:t>Download plan </a:t>
              </a:r>
              <a:r>
                <a:rPr lang="en-US" sz="1400" dirty="0" err="1"/>
                <a:t>từ</a:t>
              </a:r>
              <a:r>
                <a:rPr lang="en-US" sz="1400" dirty="0"/>
                <a:t> MCS web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2A0D85-3DE1-455F-8509-6193198F3738}"/>
                </a:ext>
              </a:extLst>
            </p:cNvPr>
            <p:cNvCxnSpPr>
              <a:cxnSpLocks/>
              <a:stCxn id="29" idx="3"/>
              <a:endCxn id="26" idx="2"/>
            </p:cNvCxnSpPr>
            <p:nvPr/>
          </p:nvCxnSpPr>
          <p:spPr>
            <a:xfrm flipV="1">
              <a:off x="3406258" y="4399516"/>
              <a:ext cx="801166" cy="7534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A3C0DBA-AD46-4FF7-9377-9078D035209F}"/>
              </a:ext>
            </a:extLst>
          </p:cNvPr>
          <p:cNvSpPr txBox="1"/>
          <p:nvPr/>
        </p:nvSpPr>
        <p:spPr>
          <a:xfrm>
            <a:off x="132722" y="4293791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Quy </a:t>
            </a:r>
            <a:r>
              <a:rPr lang="en-US" u="sng" dirty="0" err="1"/>
              <a:t>trình</a:t>
            </a:r>
            <a:r>
              <a:rPr lang="en-US" u="sng" dirty="0"/>
              <a:t> </a:t>
            </a:r>
            <a:r>
              <a:rPr lang="en-US" u="sng" dirty="0" err="1"/>
              <a:t>đề</a:t>
            </a:r>
            <a:r>
              <a:rPr lang="en-US" u="sng" dirty="0"/>
              <a:t> </a:t>
            </a:r>
            <a:r>
              <a:rPr lang="en-US" u="sng" dirty="0" err="1"/>
              <a:t>xuất</a:t>
            </a:r>
            <a:r>
              <a:rPr lang="en-US" u="sng" dirty="0"/>
              <a:t> 2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9690CD-9686-46C2-92DA-0AC94E520FFA}"/>
              </a:ext>
            </a:extLst>
          </p:cNvPr>
          <p:cNvGrpSpPr/>
          <p:nvPr/>
        </p:nvGrpSpPr>
        <p:grpSpPr>
          <a:xfrm>
            <a:off x="222650" y="4797941"/>
            <a:ext cx="11876986" cy="1430333"/>
            <a:chOff x="222650" y="4797941"/>
            <a:chExt cx="11876986" cy="143033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B88E384-343B-449F-A065-268E8D4717D7}"/>
                </a:ext>
              </a:extLst>
            </p:cNvPr>
            <p:cNvCxnSpPr>
              <a:cxnSpLocks/>
              <a:stCxn id="41" idx="3"/>
              <a:endCxn id="40" idx="1"/>
            </p:cNvCxnSpPr>
            <p:nvPr/>
          </p:nvCxnSpPr>
          <p:spPr>
            <a:xfrm flipV="1">
              <a:off x="2641437" y="5008897"/>
              <a:ext cx="5369700" cy="50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9ED19B-0DC7-43E7-9A2F-AAA09B5F5534}"/>
                </a:ext>
              </a:extLst>
            </p:cNvPr>
            <p:cNvSpPr txBox="1"/>
            <p:nvPr/>
          </p:nvSpPr>
          <p:spPr>
            <a:xfrm>
              <a:off x="3226130" y="4808723"/>
              <a:ext cx="2085674" cy="3968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/>
                <a:t>Download SAP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EC41B7-8DFF-4007-8DA2-AAD730C56B09}"/>
                </a:ext>
              </a:extLst>
            </p:cNvPr>
            <p:cNvSpPr txBox="1"/>
            <p:nvPr/>
          </p:nvSpPr>
          <p:spPr>
            <a:xfrm>
              <a:off x="5725854" y="4810485"/>
              <a:ext cx="1776849" cy="3968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sz="1400" dirty="0">
                  <a:highlight>
                    <a:srgbClr val="FFFF00"/>
                  </a:highlight>
                </a:rPr>
                <a:t>Revise VBA tool</a:t>
              </a:r>
              <a:r>
                <a:rPr lang="en-US" sz="1400" dirty="0"/>
                <a:t>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71EFDA-A688-4DB7-8936-C41A499579AF}"/>
                </a:ext>
              </a:extLst>
            </p:cNvPr>
            <p:cNvSpPr txBox="1"/>
            <p:nvPr/>
          </p:nvSpPr>
          <p:spPr>
            <a:xfrm>
              <a:off x="8011137" y="4810486"/>
              <a:ext cx="4088499" cy="396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sz="1400" dirty="0"/>
                <a:t>Get level SPL check</a:t>
              </a:r>
            </a:p>
            <a:p>
              <a:r>
                <a:rPr lang="en-US" sz="1400" dirty="0"/>
                <a:t>&lt;Lot Q’ty </a:t>
              </a:r>
              <a:r>
                <a:rPr lang="en-US" sz="1400" dirty="0">
                  <a:sym typeface="Wingdings" panose="05000000000000000000" pitchFamily="2" charset="2"/>
                </a:rPr>
                <a:t> level check&gt;</a:t>
              </a:r>
              <a:endParaRPr lang="en-US" sz="14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1883BA-87E4-45FD-8F05-77129EF0BEA8}"/>
                </a:ext>
              </a:extLst>
            </p:cNvPr>
            <p:cNvSpPr txBox="1"/>
            <p:nvPr/>
          </p:nvSpPr>
          <p:spPr>
            <a:xfrm>
              <a:off x="222650" y="4797941"/>
              <a:ext cx="241878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Good receive by PDA</a:t>
              </a:r>
            </a:p>
            <a:p>
              <a:pPr algn="ctr"/>
              <a:r>
                <a:rPr lang="en-US" sz="1400" dirty="0">
                  <a:highlight>
                    <a:srgbClr val="FFFF00"/>
                  </a:highlight>
                </a:rPr>
                <a:t>(many time)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0A680A-D88B-47DA-8809-7C10DB44F0FA}"/>
                </a:ext>
              </a:extLst>
            </p:cNvPr>
            <p:cNvSpPr txBox="1"/>
            <p:nvPr/>
          </p:nvSpPr>
          <p:spPr>
            <a:xfrm>
              <a:off x="3240612" y="5332702"/>
              <a:ext cx="2085674" cy="3968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/>
                <a:t>Download SAP</a:t>
              </a:r>
            </a:p>
          </p:txBody>
        </p:sp>
        <p:cxnSp>
          <p:nvCxnSpPr>
            <p:cNvPr id="43" name="Straight Arrow Connector 29">
              <a:extLst>
                <a:ext uri="{FF2B5EF4-FFF2-40B4-BE49-F238E27FC236}">
                  <a16:creationId xmlns:a16="http://schemas.microsoft.com/office/drawing/2014/main" id="{B71BA3B3-45EC-42CE-88C5-21CE2768CB75}"/>
                </a:ext>
              </a:extLst>
            </p:cNvPr>
            <p:cNvCxnSpPr>
              <a:cxnSpLocks/>
              <a:stCxn id="42" idx="3"/>
              <a:endCxn id="39" idx="2"/>
            </p:cNvCxnSpPr>
            <p:nvPr/>
          </p:nvCxnSpPr>
          <p:spPr>
            <a:xfrm flipV="1">
              <a:off x="5326286" y="5207307"/>
              <a:ext cx="1287992" cy="3238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93B17C-6ECF-4211-83EC-28683F6303B4}"/>
                </a:ext>
              </a:extLst>
            </p:cNvPr>
            <p:cNvSpPr txBox="1"/>
            <p:nvPr/>
          </p:nvSpPr>
          <p:spPr>
            <a:xfrm>
              <a:off x="3240612" y="5831452"/>
              <a:ext cx="2085674" cy="3968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/>
                <a:t>Download SAP</a:t>
              </a:r>
            </a:p>
          </p:txBody>
        </p:sp>
        <p:cxnSp>
          <p:nvCxnSpPr>
            <p:cNvPr id="45" name="Straight Arrow Connector 29">
              <a:extLst>
                <a:ext uri="{FF2B5EF4-FFF2-40B4-BE49-F238E27FC236}">
                  <a16:creationId xmlns:a16="http://schemas.microsoft.com/office/drawing/2014/main" id="{3977498E-0B7E-49DD-AF30-F0CF5F593DB6}"/>
                </a:ext>
              </a:extLst>
            </p:cNvPr>
            <p:cNvCxnSpPr>
              <a:cxnSpLocks/>
              <a:stCxn id="44" idx="3"/>
              <a:endCxn id="39" idx="2"/>
            </p:cNvCxnSpPr>
            <p:nvPr/>
          </p:nvCxnSpPr>
          <p:spPr>
            <a:xfrm flipV="1">
              <a:off x="5326286" y="5207307"/>
              <a:ext cx="1287993" cy="82255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724DA77-B2C3-4268-BAA0-01FDE9698EA9}"/>
              </a:ext>
            </a:extLst>
          </p:cNvPr>
          <p:cNvSpPr txBox="1"/>
          <p:nvPr/>
        </p:nvSpPr>
        <p:spPr>
          <a:xfrm>
            <a:off x="3041004" y="4156400"/>
            <a:ext cx="536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http://192.168.128.131:8021/DeliveryPlan</a:t>
            </a:r>
          </a:p>
        </p:txBody>
      </p:sp>
    </p:spTree>
    <p:extLst>
      <p:ext uri="{BB962C8B-B14F-4D97-AF65-F5344CB8AC3E}">
        <p14:creationId xmlns:p14="http://schemas.microsoft.com/office/powerpoint/2010/main" val="167952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IQC E-Chop</a:t>
            </a:r>
          </a:p>
        </p:txBody>
      </p:sp>
      <p:sp>
        <p:nvSpPr>
          <p:cNvPr id="6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5905623" y="822964"/>
            <a:ext cx="903389" cy="16927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1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Không</a:t>
            </a:r>
            <a:r>
              <a:rPr lang="en-US" sz="11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11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tra</a:t>
            </a:r>
            <a:endParaRPr lang="en-US" sz="11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5702599" y="3018003"/>
            <a:ext cx="1574296" cy="6730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7742108" y="2008482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SPL</a:t>
            </a:r>
          </a:p>
        </p:txBody>
      </p:sp>
      <p:cxnSp>
        <p:nvCxnSpPr>
          <p:cNvPr id="9" name="Straight Arrow Connector 63">
            <a:extLst>
              <a:ext uri="{FF2B5EF4-FFF2-40B4-BE49-F238E27FC236}">
                <a16:creationId xmlns:a16="http://schemas.microsoft.com/office/drawing/2014/main" id="{A0E8E5CD-64C1-4839-8510-96AAC5F7A4FE}"/>
              </a:ext>
            </a:extLst>
          </p:cNvPr>
          <p:cNvCxnSpPr>
            <a:stCxn id="8" idx="1"/>
            <a:endCxn id="7" idx="3"/>
          </p:cNvCxnSpPr>
          <p:nvPr/>
        </p:nvCxnSpPr>
        <p:spPr>
          <a:xfrm rot="10800000" flipV="1">
            <a:off x="7276896" y="2264520"/>
            <a:ext cx="465213" cy="1089990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9102940" y="3061895"/>
            <a:ext cx="1574296" cy="673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cxnSp>
        <p:nvCxnSpPr>
          <p:cNvPr id="11" name="Straight Arrow Connector 63">
            <a:extLst>
              <a:ext uri="{FF2B5EF4-FFF2-40B4-BE49-F238E27FC236}">
                <a16:creationId xmlns:a16="http://schemas.microsoft.com/office/drawing/2014/main" id="{6A137D2E-5E8E-46DC-960A-537ECB7D5D44}"/>
              </a:ext>
            </a:extLst>
          </p:cNvPr>
          <p:cNvCxnSpPr>
            <a:stCxn id="35" idx="1"/>
            <a:endCxn id="7" idx="0"/>
          </p:cNvCxnSpPr>
          <p:nvPr/>
        </p:nvCxnSpPr>
        <p:spPr>
          <a:xfrm rot="10800000" flipV="1">
            <a:off x="6488588" y="1020909"/>
            <a:ext cx="631691" cy="199709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>
            <a:extLst>
              <a:ext uri="{FF2B5EF4-FFF2-40B4-BE49-F238E27FC236}">
                <a16:creationId xmlns:a16="http://schemas.microsoft.com/office/drawing/2014/main" id="{B3A7816B-37FF-4C8B-A85E-E7E6C7D441D0}"/>
              </a:ext>
            </a:extLst>
          </p:cNvPr>
          <p:cNvSpPr txBox="1"/>
          <p:nvPr/>
        </p:nvSpPr>
        <p:spPr>
          <a:xfrm>
            <a:off x="7512401" y="2041103"/>
            <a:ext cx="365441" cy="13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OK</a:t>
            </a:r>
          </a:p>
        </p:txBody>
      </p:sp>
      <p:cxnSp>
        <p:nvCxnSpPr>
          <p:cNvPr id="13" name="Straight Arrow Connector 63">
            <a:extLst>
              <a:ext uri="{FF2B5EF4-FFF2-40B4-BE49-F238E27FC236}">
                <a16:creationId xmlns:a16="http://schemas.microsoft.com/office/drawing/2014/main" id="{DD6FBB25-9FC6-42CE-B7D9-FDEF192094FF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8778104" y="2264520"/>
            <a:ext cx="324836" cy="113388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6">
            <a:extLst>
              <a:ext uri="{FF2B5EF4-FFF2-40B4-BE49-F238E27FC236}">
                <a16:creationId xmlns:a16="http://schemas.microsoft.com/office/drawing/2014/main" id="{614A2AB9-B8D3-4BD7-8ABE-14DCB5171462}"/>
              </a:ext>
            </a:extLst>
          </p:cNvPr>
          <p:cNvSpPr txBox="1"/>
          <p:nvPr/>
        </p:nvSpPr>
        <p:spPr>
          <a:xfrm>
            <a:off x="8794345" y="2008482"/>
            <a:ext cx="365441" cy="25603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31A27D-5C3D-4A06-B5B5-FAB3E9DEA72D}"/>
              </a:ext>
            </a:extLst>
          </p:cNvPr>
          <p:cNvSpPr/>
          <p:nvPr/>
        </p:nvSpPr>
        <p:spPr>
          <a:xfrm>
            <a:off x="8681157" y="2347535"/>
            <a:ext cx="570278" cy="47613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E-chop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B025E5-3BC0-4DA2-B498-514371FFA595}"/>
              </a:ext>
            </a:extLst>
          </p:cNvPr>
          <p:cNvSpPr/>
          <p:nvPr/>
        </p:nvSpPr>
        <p:spPr>
          <a:xfrm>
            <a:off x="7204437" y="2391355"/>
            <a:ext cx="582587" cy="52575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10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E-chop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5260D6EB-F304-48AF-A00F-710D9E65895D}"/>
              </a:ext>
            </a:extLst>
          </p:cNvPr>
          <p:cNvSpPr/>
          <p:nvPr/>
        </p:nvSpPr>
        <p:spPr>
          <a:xfrm>
            <a:off x="7693382" y="4305506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Sorting</a:t>
            </a:r>
          </a:p>
        </p:txBody>
      </p:sp>
      <p:cxnSp>
        <p:nvCxnSpPr>
          <p:cNvPr id="18" name="Straight Arrow Connector 63">
            <a:extLst>
              <a:ext uri="{FF2B5EF4-FFF2-40B4-BE49-F238E27FC236}">
                <a16:creationId xmlns:a16="http://schemas.microsoft.com/office/drawing/2014/main" id="{06210D8B-28B0-4A45-8825-9C36A8A9D456}"/>
              </a:ext>
            </a:extLst>
          </p:cNvPr>
          <p:cNvCxnSpPr>
            <a:stCxn id="53" idx="2"/>
            <a:endCxn id="17" idx="0"/>
          </p:cNvCxnSpPr>
          <p:nvPr/>
        </p:nvCxnSpPr>
        <p:spPr>
          <a:xfrm rot="5400000">
            <a:off x="8581733" y="3371871"/>
            <a:ext cx="563283" cy="1303986"/>
          </a:xfrm>
          <a:prstGeom prst="bentConnector3">
            <a:avLst>
              <a:gd name="adj1" fmla="val 42208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3">
            <a:extLst>
              <a:ext uri="{FF2B5EF4-FFF2-40B4-BE49-F238E27FC236}">
                <a16:creationId xmlns:a16="http://schemas.microsoft.com/office/drawing/2014/main" id="{6F0BFE37-00A7-4572-84E0-2A38B59480FE}"/>
              </a:ext>
            </a:extLst>
          </p:cNvPr>
          <p:cNvCxnSpPr>
            <a:stCxn id="52" idx="2"/>
            <a:endCxn id="17" idx="0"/>
          </p:cNvCxnSpPr>
          <p:nvPr/>
        </p:nvCxnSpPr>
        <p:spPr>
          <a:xfrm rot="16200000" flipH="1">
            <a:off x="7239606" y="3333732"/>
            <a:ext cx="629121" cy="1314427"/>
          </a:xfrm>
          <a:prstGeom prst="bentConnector3">
            <a:avLst>
              <a:gd name="adj1" fmla="val 47978"/>
            </a:avLst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94">
            <a:extLst>
              <a:ext uri="{FF2B5EF4-FFF2-40B4-BE49-F238E27FC236}">
                <a16:creationId xmlns:a16="http://schemas.microsoft.com/office/drawing/2014/main" id="{D962AEFE-D84E-4449-8C9F-57B9CB14C922}"/>
              </a:ext>
            </a:extLst>
          </p:cNvPr>
          <p:cNvSpPr txBox="1"/>
          <p:nvPr/>
        </p:nvSpPr>
        <p:spPr>
          <a:xfrm>
            <a:off x="8645848" y="3767067"/>
            <a:ext cx="643873" cy="16927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Re-check</a:t>
            </a:r>
          </a:p>
        </p:txBody>
      </p:sp>
      <p:sp>
        <p:nvSpPr>
          <p:cNvPr id="21" name="TextBox 95">
            <a:extLst>
              <a:ext uri="{FF2B5EF4-FFF2-40B4-BE49-F238E27FC236}">
                <a16:creationId xmlns:a16="http://schemas.microsoft.com/office/drawing/2014/main" id="{08D93B2B-8784-4BD6-9578-F69ECB8C0051}"/>
              </a:ext>
            </a:extLst>
          </p:cNvPr>
          <p:cNvSpPr txBox="1"/>
          <p:nvPr/>
        </p:nvSpPr>
        <p:spPr>
          <a:xfrm>
            <a:off x="6925376" y="3791241"/>
            <a:ext cx="712900" cy="16927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Re-check</a:t>
            </a:r>
          </a:p>
        </p:txBody>
      </p:sp>
      <p:cxnSp>
        <p:nvCxnSpPr>
          <p:cNvPr id="22" name="Straight Arrow Connector 63">
            <a:extLst>
              <a:ext uri="{FF2B5EF4-FFF2-40B4-BE49-F238E27FC236}">
                <a16:creationId xmlns:a16="http://schemas.microsoft.com/office/drawing/2014/main" id="{076E94B7-7F53-43A3-8AC2-EF237A5894F1}"/>
              </a:ext>
            </a:extLst>
          </p:cNvPr>
          <p:cNvCxnSpPr>
            <a:stCxn id="17" idx="1"/>
            <a:endCxn id="23" idx="2"/>
          </p:cNvCxnSpPr>
          <p:nvPr/>
        </p:nvCxnSpPr>
        <p:spPr>
          <a:xfrm rot="10800000">
            <a:off x="6512950" y="3683700"/>
            <a:ext cx="1180432" cy="877843"/>
          </a:xfrm>
          <a:prstGeom prst="bentConnector2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0">
            <a:extLst>
              <a:ext uri="{FF2B5EF4-FFF2-40B4-BE49-F238E27FC236}">
                <a16:creationId xmlns:a16="http://schemas.microsoft.com/office/drawing/2014/main" id="{963A0B1E-59D8-4105-A991-B95D5EFA0267}"/>
              </a:ext>
            </a:extLst>
          </p:cNvPr>
          <p:cNvSpPr txBox="1"/>
          <p:nvPr/>
        </p:nvSpPr>
        <p:spPr>
          <a:xfrm>
            <a:off x="6378955" y="3537393"/>
            <a:ext cx="267989" cy="14630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cxnSp>
        <p:nvCxnSpPr>
          <p:cNvPr id="24" name="Straight Arrow Connector 63">
            <a:extLst>
              <a:ext uri="{FF2B5EF4-FFF2-40B4-BE49-F238E27FC236}">
                <a16:creationId xmlns:a16="http://schemas.microsoft.com/office/drawing/2014/main" id="{8FBB6414-D62C-4268-9B75-084C40618005}"/>
              </a:ext>
            </a:extLst>
          </p:cNvPr>
          <p:cNvCxnSpPr>
            <a:stCxn id="17" idx="3"/>
            <a:endCxn id="25" idx="2"/>
          </p:cNvCxnSpPr>
          <p:nvPr/>
        </p:nvCxnSpPr>
        <p:spPr>
          <a:xfrm flipV="1">
            <a:off x="8729379" y="3742223"/>
            <a:ext cx="1129385" cy="81932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6">
            <a:extLst>
              <a:ext uri="{FF2B5EF4-FFF2-40B4-BE49-F238E27FC236}">
                <a16:creationId xmlns:a16="http://schemas.microsoft.com/office/drawing/2014/main" id="{F08A920B-C0AC-4116-80FE-FCDCBBDD0A86}"/>
              </a:ext>
            </a:extLst>
          </p:cNvPr>
          <p:cNvSpPr txBox="1"/>
          <p:nvPr/>
        </p:nvSpPr>
        <p:spPr>
          <a:xfrm>
            <a:off x="9722450" y="3595916"/>
            <a:ext cx="267989" cy="14630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26" name="TextBox 109">
            <a:extLst>
              <a:ext uri="{FF2B5EF4-FFF2-40B4-BE49-F238E27FC236}">
                <a16:creationId xmlns:a16="http://schemas.microsoft.com/office/drawing/2014/main" id="{E0160B5E-1710-4A53-85B1-F0E58260B37C}"/>
              </a:ext>
            </a:extLst>
          </p:cNvPr>
          <p:cNvSpPr txBox="1"/>
          <p:nvPr/>
        </p:nvSpPr>
        <p:spPr>
          <a:xfrm>
            <a:off x="8670211" y="4590805"/>
            <a:ext cx="367762" cy="25603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NG</a:t>
            </a:r>
          </a:p>
        </p:txBody>
      </p:sp>
      <p:sp>
        <p:nvSpPr>
          <p:cNvPr id="27" name="TextBox 110">
            <a:extLst>
              <a:ext uri="{FF2B5EF4-FFF2-40B4-BE49-F238E27FC236}">
                <a16:creationId xmlns:a16="http://schemas.microsoft.com/office/drawing/2014/main" id="{1C69FAB7-0F71-4729-B537-AC20853D023D}"/>
              </a:ext>
            </a:extLst>
          </p:cNvPr>
          <p:cNvSpPr txBox="1"/>
          <p:nvPr/>
        </p:nvSpPr>
        <p:spPr>
          <a:xfrm>
            <a:off x="7504280" y="4590805"/>
            <a:ext cx="367762" cy="25603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OK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B0424D-1639-4FA7-8273-B6EE54DAE61F}"/>
              </a:ext>
            </a:extLst>
          </p:cNvPr>
          <p:cNvSpPr/>
          <p:nvPr/>
        </p:nvSpPr>
        <p:spPr>
          <a:xfrm>
            <a:off x="6212272" y="3921749"/>
            <a:ext cx="597671" cy="49857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0000FF"/>
                </a:solidFill>
              </a:rPr>
              <a:t>E-chop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1190F06-AA01-4A41-BC04-E710FD7D8283}"/>
              </a:ext>
            </a:extLst>
          </p:cNvPr>
          <p:cNvSpPr/>
          <p:nvPr/>
        </p:nvSpPr>
        <p:spPr>
          <a:xfrm>
            <a:off x="6941618" y="4327452"/>
            <a:ext cx="578904" cy="4901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solidFill>
                  <a:sysClr val="windowText" lastClr="000000"/>
                </a:solidFill>
              </a:rPr>
              <a:t>Manual Recheck OK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4F829EF-89E9-4280-9ECA-55CA579F6B7E}"/>
              </a:ext>
            </a:extLst>
          </p:cNvPr>
          <p:cNvSpPr/>
          <p:nvPr/>
        </p:nvSpPr>
        <p:spPr>
          <a:xfrm>
            <a:off x="9062335" y="4312822"/>
            <a:ext cx="578904" cy="4901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solidFill>
                  <a:sysClr val="windowText" lastClr="000000"/>
                </a:solidFill>
              </a:rPr>
              <a:t>Manual Recheck NG</a:t>
            </a:r>
          </a:p>
        </p:txBody>
      </p:sp>
      <p:cxnSp>
        <p:nvCxnSpPr>
          <p:cNvPr id="31" name="Straight Arrow Connector 63">
            <a:extLst>
              <a:ext uri="{FF2B5EF4-FFF2-40B4-BE49-F238E27FC236}">
                <a16:creationId xmlns:a16="http://schemas.microsoft.com/office/drawing/2014/main" id="{3380594C-8754-45C1-ACE3-B6D8F1577948}"/>
              </a:ext>
            </a:extLst>
          </p:cNvPr>
          <p:cNvCxnSpPr>
            <a:stCxn id="17" idx="2"/>
            <a:endCxn id="32" idx="2"/>
          </p:cNvCxnSpPr>
          <p:nvPr/>
        </p:nvCxnSpPr>
        <p:spPr>
          <a:xfrm rot="5400000" flipH="1" flipV="1">
            <a:off x="8667932" y="3285672"/>
            <a:ext cx="1075358" cy="1988462"/>
          </a:xfrm>
          <a:prstGeom prst="bentConnector3">
            <a:avLst>
              <a:gd name="adj1" fmla="val -16327"/>
            </a:avLst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16">
            <a:extLst>
              <a:ext uri="{FF2B5EF4-FFF2-40B4-BE49-F238E27FC236}">
                <a16:creationId xmlns:a16="http://schemas.microsoft.com/office/drawing/2014/main" id="{4A5F7739-D11F-461E-B309-EC986344738D}"/>
              </a:ext>
            </a:extLst>
          </p:cNvPr>
          <p:cNvSpPr txBox="1"/>
          <p:nvPr/>
        </p:nvSpPr>
        <p:spPr>
          <a:xfrm>
            <a:off x="10065848" y="3595916"/>
            <a:ext cx="267989" cy="14630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33" name="TextBox 121">
            <a:extLst>
              <a:ext uri="{FF2B5EF4-FFF2-40B4-BE49-F238E27FC236}">
                <a16:creationId xmlns:a16="http://schemas.microsoft.com/office/drawing/2014/main" id="{066642D4-8C42-4B57-92BD-3B2D2E2F3EEE}"/>
              </a:ext>
            </a:extLst>
          </p:cNvPr>
          <p:cNvSpPr txBox="1"/>
          <p:nvPr/>
        </p:nvSpPr>
        <p:spPr>
          <a:xfrm>
            <a:off x="8280407" y="4759059"/>
            <a:ext cx="365441" cy="25603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Grey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66F310-E494-4854-A516-89E54E890166}"/>
              </a:ext>
            </a:extLst>
          </p:cNvPr>
          <p:cNvSpPr/>
          <p:nvPr/>
        </p:nvSpPr>
        <p:spPr>
          <a:xfrm>
            <a:off x="7268773" y="1452516"/>
            <a:ext cx="1982662" cy="3657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err="1">
                <a:solidFill>
                  <a:sysClr val="windowText" lastClr="000000"/>
                </a:solidFill>
              </a:rPr>
              <a:t>Khu</a:t>
            </a:r>
            <a:r>
              <a:rPr lang="en-US" sz="1100" dirty="0">
                <a:solidFill>
                  <a:sysClr val="windowText" lastClr="000000"/>
                </a:solidFill>
              </a:rPr>
              <a:t> </a:t>
            </a:r>
            <a:r>
              <a:rPr lang="en-US" sz="1100" dirty="0" err="1">
                <a:solidFill>
                  <a:sysClr val="windowText" lastClr="000000"/>
                </a:solidFill>
              </a:rPr>
              <a:t>v</a:t>
            </a:r>
            <a:r>
              <a:rPr lang="en-US" dirty="0" err="1">
                <a:solidFill>
                  <a:sysClr val="windowText" lastClr="000000"/>
                </a:solidFill>
              </a:rPr>
              <a:t>ực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chờ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kiểm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tra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127">
            <a:extLst>
              <a:ext uri="{FF2B5EF4-FFF2-40B4-BE49-F238E27FC236}">
                <a16:creationId xmlns:a16="http://schemas.microsoft.com/office/drawing/2014/main" id="{88591B51-C88E-478F-B1C1-E3EEFB729535}"/>
              </a:ext>
            </a:extLst>
          </p:cNvPr>
          <p:cNvSpPr txBox="1"/>
          <p:nvPr/>
        </p:nvSpPr>
        <p:spPr>
          <a:xfrm>
            <a:off x="7120278" y="867286"/>
            <a:ext cx="1035996" cy="3072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Part</a:t>
            </a:r>
            <a:r>
              <a:rPr lang="en-US" sz="1100" baseline="0" dirty="0"/>
              <a:t> Incoming</a:t>
            </a:r>
            <a:endParaRPr lang="en-US" sz="1100" dirty="0"/>
          </a:p>
        </p:txBody>
      </p:sp>
      <p:cxnSp>
        <p:nvCxnSpPr>
          <p:cNvPr id="36" name="Straight Arrow Connector 63">
            <a:extLst>
              <a:ext uri="{FF2B5EF4-FFF2-40B4-BE49-F238E27FC236}">
                <a16:creationId xmlns:a16="http://schemas.microsoft.com/office/drawing/2014/main" id="{6ADDA39B-F6C1-4056-A91C-AA944CC3B6A7}"/>
              </a:ext>
            </a:extLst>
          </p:cNvPr>
          <p:cNvCxnSpPr>
            <a:stCxn id="35" idx="2"/>
            <a:endCxn id="34" idx="0"/>
          </p:cNvCxnSpPr>
          <p:nvPr/>
        </p:nvCxnSpPr>
        <p:spPr>
          <a:xfrm rot="16200000" flipH="1">
            <a:off x="7810198" y="1002609"/>
            <a:ext cx="277985" cy="621829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8">
            <a:extLst>
              <a:ext uri="{FF2B5EF4-FFF2-40B4-BE49-F238E27FC236}">
                <a16:creationId xmlns:a16="http://schemas.microsoft.com/office/drawing/2014/main" id="{039A7065-B9A4-4FD4-81FF-220538BC06FC}"/>
              </a:ext>
            </a:extLst>
          </p:cNvPr>
          <p:cNvSpPr txBox="1"/>
          <p:nvPr/>
        </p:nvSpPr>
        <p:spPr>
          <a:xfrm>
            <a:off x="7810341" y="1155280"/>
            <a:ext cx="841598" cy="16927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1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Có</a:t>
            </a:r>
            <a:r>
              <a:rPr lang="en-US" sz="11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kiểm</a:t>
            </a:r>
            <a:r>
              <a:rPr lang="en-US" sz="11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tra</a:t>
            </a:r>
            <a:endParaRPr lang="en-US" sz="11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9" name="Straight Arrow Connector 63">
            <a:extLst>
              <a:ext uri="{FF2B5EF4-FFF2-40B4-BE49-F238E27FC236}">
                <a16:creationId xmlns:a16="http://schemas.microsoft.com/office/drawing/2014/main" id="{A0D23FC8-865F-4686-8FDA-F57F1080A6D1}"/>
              </a:ext>
            </a:extLst>
          </p:cNvPr>
          <p:cNvCxnSpPr>
            <a:stCxn id="34" idx="2"/>
            <a:endCxn id="8" idx="0"/>
          </p:cNvCxnSpPr>
          <p:nvPr/>
        </p:nvCxnSpPr>
        <p:spPr>
          <a:xfrm rot="16200000" flipH="1">
            <a:off x="8165005" y="1913382"/>
            <a:ext cx="19019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4923DDFA-F23F-4056-B714-0B37B94E9FC5}"/>
              </a:ext>
            </a:extLst>
          </p:cNvPr>
          <p:cNvSpPr/>
          <p:nvPr/>
        </p:nvSpPr>
        <p:spPr>
          <a:xfrm>
            <a:off x="5934928" y="5323295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SPL</a:t>
            </a:r>
          </a:p>
        </p:txBody>
      </p:sp>
      <p:cxnSp>
        <p:nvCxnSpPr>
          <p:cNvPr id="41" name="Straight Arrow Connector 63">
            <a:extLst>
              <a:ext uri="{FF2B5EF4-FFF2-40B4-BE49-F238E27FC236}">
                <a16:creationId xmlns:a16="http://schemas.microsoft.com/office/drawing/2014/main" id="{4DB69AF3-5FE9-4C7A-9178-BD3B1955337C}"/>
              </a:ext>
            </a:extLst>
          </p:cNvPr>
          <p:cNvCxnSpPr>
            <a:stCxn id="43" idx="2"/>
            <a:endCxn id="40" idx="0"/>
          </p:cNvCxnSpPr>
          <p:nvPr/>
        </p:nvCxnSpPr>
        <p:spPr>
          <a:xfrm rot="16200000" flipH="1">
            <a:off x="5433789" y="4304159"/>
            <a:ext cx="1624964" cy="413309"/>
          </a:xfrm>
          <a:prstGeom prst="bentConnector3">
            <a:avLst>
              <a:gd name="adj1" fmla="val 63701"/>
            </a:avLst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58">
            <a:extLst>
              <a:ext uri="{FF2B5EF4-FFF2-40B4-BE49-F238E27FC236}">
                <a16:creationId xmlns:a16="http://schemas.microsoft.com/office/drawing/2014/main" id="{AA8F1E39-5BF1-4975-89AE-D5CBCC1099BA}"/>
              </a:ext>
            </a:extLst>
          </p:cNvPr>
          <p:cNvSpPr txBox="1"/>
          <p:nvPr/>
        </p:nvSpPr>
        <p:spPr>
          <a:xfrm>
            <a:off x="5905623" y="3552024"/>
            <a:ext cx="267989" cy="14630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44" name="TextBox 162">
            <a:extLst>
              <a:ext uri="{FF2B5EF4-FFF2-40B4-BE49-F238E27FC236}">
                <a16:creationId xmlns:a16="http://schemas.microsoft.com/office/drawing/2014/main" id="{3C852DCB-6B99-42C8-AEDA-DD30DF939861}"/>
              </a:ext>
            </a:extLst>
          </p:cNvPr>
          <p:cNvSpPr txBox="1"/>
          <p:nvPr/>
        </p:nvSpPr>
        <p:spPr>
          <a:xfrm>
            <a:off x="5597028" y="3752748"/>
            <a:ext cx="414166" cy="13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1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1 Year</a:t>
            </a:r>
          </a:p>
        </p:txBody>
      </p:sp>
      <p:cxnSp>
        <p:nvCxnSpPr>
          <p:cNvPr id="45" name="Straight Arrow Connector 63">
            <a:extLst>
              <a:ext uri="{FF2B5EF4-FFF2-40B4-BE49-F238E27FC236}">
                <a16:creationId xmlns:a16="http://schemas.microsoft.com/office/drawing/2014/main" id="{2868A577-0305-424E-9ADF-0C3539898523}"/>
              </a:ext>
            </a:extLst>
          </p:cNvPr>
          <p:cNvCxnSpPr>
            <a:stCxn id="40" idx="1"/>
            <a:endCxn id="7" idx="1"/>
          </p:cNvCxnSpPr>
          <p:nvPr/>
        </p:nvCxnSpPr>
        <p:spPr>
          <a:xfrm rot="10800000">
            <a:off x="5702599" y="3354511"/>
            <a:ext cx="232329" cy="2224823"/>
          </a:xfrm>
          <a:prstGeom prst="bentConnector3">
            <a:avLst>
              <a:gd name="adj1" fmla="val 183891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F4AAB65-40B2-485D-B4FC-8979E59FE0A9}"/>
              </a:ext>
            </a:extLst>
          </p:cNvPr>
          <p:cNvSpPr/>
          <p:nvPr/>
        </p:nvSpPr>
        <p:spPr>
          <a:xfrm>
            <a:off x="5251940" y="4641048"/>
            <a:ext cx="570151" cy="4779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10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E-chop</a:t>
            </a:r>
          </a:p>
        </p:txBody>
      </p:sp>
      <p:sp>
        <p:nvSpPr>
          <p:cNvPr id="47" name="TextBox 168">
            <a:extLst>
              <a:ext uri="{FF2B5EF4-FFF2-40B4-BE49-F238E27FC236}">
                <a16:creationId xmlns:a16="http://schemas.microsoft.com/office/drawing/2014/main" id="{4761B609-8020-4767-8780-AD9036B128BB}"/>
              </a:ext>
            </a:extLst>
          </p:cNvPr>
          <p:cNvSpPr txBox="1"/>
          <p:nvPr/>
        </p:nvSpPr>
        <p:spPr>
          <a:xfrm>
            <a:off x="5707542" y="5377862"/>
            <a:ext cx="365441" cy="13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OK</a:t>
            </a:r>
          </a:p>
        </p:txBody>
      </p:sp>
      <p:sp>
        <p:nvSpPr>
          <p:cNvPr id="48" name="TextBox 169">
            <a:extLst>
              <a:ext uri="{FF2B5EF4-FFF2-40B4-BE49-F238E27FC236}">
                <a16:creationId xmlns:a16="http://schemas.microsoft.com/office/drawing/2014/main" id="{8F1775CD-2477-4A48-B07D-D655E647FCE7}"/>
              </a:ext>
            </a:extLst>
          </p:cNvPr>
          <p:cNvSpPr txBox="1"/>
          <p:nvPr/>
        </p:nvSpPr>
        <p:spPr>
          <a:xfrm>
            <a:off x="6930319" y="5250142"/>
            <a:ext cx="367761" cy="25603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NG</a:t>
            </a:r>
          </a:p>
        </p:txBody>
      </p:sp>
      <p:cxnSp>
        <p:nvCxnSpPr>
          <p:cNvPr id="49" name="Straight Arrow Connector 63">
            <a:extLst>
              <a:ext uri="{FF2B5EF4-FFF2-40B4-BE49-F238E27FC236}">
                <a16:creationId xmlns:a16="http://schemas.microsoft.com/office/drawing/2014/main" id="{C7F5AB0E-2FF3-4FF6-AFAD-D14F26EF44E1}"/>
              </a:ext>
            </a:extLst>
          </p:cNvPr>
          <p:cNvCxnSpPr>
            <a:stCxn id="40" idx="3"/>
            <a:endCxn id="50" idx="2"/>
          </p:cNvCxnSpPr>
          <p:nvPr/>
        </p:nvCxnSpPr>
        <p:spPr>
          <a:xfrm flipV="1">
            <a:off x="6970925" y="3745086"/>
            <a:ext cx="3529594" cy="183424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73">
            <a:extLst>
              <a:ext uri="{FF2B5EF4-FFF2-40B4-BE49-F238E27FC236}">
                <a16:creationId xmlns:a16="http://schemas.microsoft.com/office/drawing/2014/main" id="{DCFCDF1D-AC29-4978-B847-577F525CD19D}"/>
              </a:ext>
            </a:extLst>
          </p:cNvPr>
          <p:cNvSpPr txBox="1"/>
          <p:nvPr/>
        </p:nvSpPr>
        <p:spPr>
          <a:xfrm>
            <a:off x="10366524" y="3598778"/>
            <a:ext cx="267989" cy="14630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1D9E699-F232-4B2A-BC63-248ED0C4CAF1}"/>
              </a:ext>
            </a:extLst>
          </p:cNvPr>
          <p:cNvSpPr/>
          <p:nvPr/>
        </p:nvSpPr>
        <p:spPr>
          <a:xfrm>
            <a:off x="7484861" y="5337926"/>
            <a:ext cx="578905" cy="4901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9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Manual Recheck NG</a:t>
            </a:r>
          </a:p>
        </p:txBody>
      </p:sp>
      <p:sp>
        <p:nvSpPr>
          <p:cNvPr id="52" name="TextBox 177">
            <a:extLst>
              <a:ext uri="{FF2B5EF4-FFF2-40B4-BE49-F238E27FC236}">
                <a16:creationId xmlns:a16="http://schemas.microsoft.com/office/drawing/2014/main" id="{9323CA02-F654-4EA4-988D-0136A53D9FCA}"/>
              </a:ext>
            </a:extLst>
          </p:cNvPr>
          <p:cNvSpPr txBox="1"/>
          <p:nvPr/>
        </p:nvSpPr>
        <p:spPr>
          <a:xfrm>
            <a:off x="6762959" y="3530078"/>
            <a:ext cx="267989" cy="14630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53" name="TextBox 183">
            <a:extLst>
              <a:ext uri="{FF2B5EF4-FFF2-40B4-BE49-F238E27FC236}">
                <a16:creationId xmlns:a16="http://schemas.microsoft.com/office/drawing/2014/main" id="{6171B006-8104-4546-BC08-282C182369A5}"/>
              </a:ext>
            </a:extLst>
          </p:cNvPr>
          <p:cNvSpPr txBox="1"/>
          <p:nvPr/>
        </p:nvSpPr>
        <p:spPr>
          <a:xfrm>
            <a:off x="9381372" y="3595916"/>
            <a:ext cx="267989" cy="14630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54" name="TextBox 190">
            <a:extLst>
              <a:ext uri="{FF2B5EF4-FFF2-40B4-BE49-F238E27FC236}">
                <a16:creationId xmlns:a16="http://schemas.microsoft.com/office/drawing/2014/main" id="{85C4B06D-BEC5-4621-9722-AB974B16E2E0}"/>
              </a:ext>
            </a:extLst>
          </p:cNvPr>
          <p:cNvSpPr txBox="1"/>
          <p:nvPr/>
        </p:nvSpPr>
        <p:spPr>
          <a:xfrm>
            <a:off x="8083892" y="2562720"/>
            <a:ext cx="365441" cy="132273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QT2</a:t>
            </a:r>
          </a:p>
        </p:txBody>
      </p:sp>
      <p:sp>
        <p:nvSpPr>
          <p:cNvPr id="55" name="TextBox 191">
            <a:extLst>
              <a:ext uri="{FF2B5EF4-FFF2-40B4-BE49-F238E27FC236}">
                <a16:creationId xmlns:a16="http://schemas.microsoft.com/office/drawing/2014/main" id="{6C341AFF-23D5-4A4D-907C-ACA6625635B7}"/>
              </a:ext>
            </a:extLst>
          </p:cNvPr>
          <p:cNvSpPr txBox="1"/>
          <p:nvPr/>
        </p:nvSpPr>
        <p:spPr>
          <a:xfrm>
            <a:off x="7751993" y="4191183"/>
            <a:ext cx="365441" cy="132273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QT3</a:t>
            </a:r>
          </a:p>
        </p:txBody>
      </p:sp>
      <p:sp>
        <p:nvSpPr>
          <p:cNvPr id="56" name="TextBox 192">
            <a:extLst>
              <a:ext uri="{FF2B5EF4-FFF2-40B4-BE49-F238E27FC236}">
                <a16:creationId xmlns:a16="http://schemas.microsoft.com/office/drawing/2014/main" id="{61ED25BF-C06E-4DD7-A8BE-0ABAED39757A}"/>
              </a:ext>
            </a:extLst>
          </p:cNvPr>
          <p:cNvSpPr txBox="1"/>
          <p:nvPr/>
        </p:nvSpPr>
        <p:spPr>
          <a:xfrm>
            <a:off x="6270558" y="5895980"/>
            <a:ext cx="365441" cy="132273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QT4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3188345" y="2989058"/>
            <a:ext cx="1574296" cy="6730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58" name="Straight Arrow Connector 63">
            <a:extLst>
              <a:ext uri="{FF2B5EF4-FFF2-40B4-BE49-F238E27FC236}">
                <a16:creationId xmlns:a16="http://schemas.microsoft.com/office/drawing/2014/main" id="{DBC83F7C-D774-4A9C-A207-AB2A9647985B}"/>
              </a:ext>
            </a:extLst>
          </p:cNvPr>
          <p:cNvCxnSpPr>
            <a:stCxn id="35" idx="1"/>
            <a:endCxn id="57" idx="0"/>
          </p:cNvCxnSpPr>
          <p:nvPr/>
        </p:nvCxnSpPr>
        <p:spPr>
          <a:xfrm rot="10800000" flipV="1">
            <a:off x="3975745" y="1020909"/>
            <a:ext cx="3144533" cy="196815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EB375576-F8FB-4A1B-B2CA-50E261A1FC1C}"/>
              </a:ext>
            </a:extLst>
          </p:cNvPr>
          <p:cNvSpPr/>
          <p:nvPr/>
        </p:nvSpPr>
        <p:spPr>
          <a:xfrm>
            <a:off x="3458807" y="5628633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SPL</a:t>
            </a:r>
          </a:p>
        </p:txBody>
      </p:sp>
      <p:cxnSp>
        <p:nvCxnSpPr>
          <p:cNvPr id="60" name="Straight Arrow Connector 63">
            <a:extLst>
              <a:ext uri="{FF2B5EF4-FFF2-40B4-BE49-F238E27FC236}">
                <a16:creationId xmlns:a16="http://schemas.microsoft.com/office/drawing/2014/main" id="{6158AE9E-DC00-4AAC-BF34-B3D05D202E9B}"/>
              </a:ext>
            </a:extLst>
          </p:cNvPr>
          <p:cNvCxnSpPr>
            <a:stCxn id="57" idx="2"/>
            <a:endCxn id="59" idx="0"/>
          </p:cNvCxnSpPr>
          <p:nvPr/>
        </p:nvCxnSpPr>
        <p:spPr>
          <a:xfrm rot="16200000" flipH="1">
            <a:off x="2992994" y="4644822"/>
            <a:ext cx="1966561" cy="106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7">
            <a:extLst>
              <a:ext uri="{FF2B5EF4-FFF2-40B4-BE49-F238E27FC236}">
                <a16:creationId xmlns:a16="http://schemas.microsoft.com/office/drawing/2014/main" id="{48927E2C-7516-4544-950F-D5FDE9B67474}"/>
              </a:ext>
            </a:extLst>
          </p:cNvPr>
          <p:cNvSpPr txBox="1"/>
          <p:nvPr/>
        </p:nvSpPr>
        <p:spPr>
          <a:xfrm>
            <a:off x="4030853" y="3729097"/>
            <a:ext cx="667175" cy="26454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1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1 Year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Re-check</a:t>
            </a:r>
            <a:endParaRPr lang="en-US">
              <a:effectLst/>
            </a:endParaRPr>
          </a:p>
        </p:txBody>
      </p:sp>
      <p:cxnSp>
        <p:nvCxnSpPr>
          <p:cNvPr id="62" name="Straight Arrow Connector 63">
            <a:extLst>
              <a:ext uri="{FF2B5EF4-FFF2-40B4-BE49-F238E27FC236}">
                <a16:creationId xmlns:a16="http://schemas.microsoft.com/office/drawing/2014/main" id="{868D063E-484B-4970-B903-EFF2F4395A52}"/>
              </a:ext>
            </a:extLst>
          </p:cNvPr>
          <p:cNvCxnSpPr>
            <a:stCxn id="59" idx="1"/>
            <a:endCxn id="57" idx="1"/>
          </p:cNvCxnSpPr>
          <p:nvPr/>
        </p:nvCxnSpPr>
        <p:spPr>
          <a:xfrm rot="10800000">
            <a:off x="3188345" y="3325566"/>
            <a:ext cx="270462" cy="2559106"/>
          </a:xfrm>
          <a:prstGeom prst="bentConnector3">
            <a:avLst>
              <a:gd name="adj1" fmla="val 172063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40B677A-8325-4DB3-B1B4-1EB672C1B335}"/>
              </a:ext>
            </a:extLst>
          </p:cNvPr>
          <p:cNvSpPr/>
          <p:nvPr/>
        </p:nvSpPr>
        <p:spPr>
          <a:xfrm>
            <a:off x="2659225" y="5173490"/>
            <a:ext cx="578905" cy="4901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9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Manual Recheck OK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1A2D919-DBCD-479B-8FE4-DA6B287C785B}"/>
              </a:ext>
            </a:extLst>
          </p:cNvPr>
          <p:cNvCxnSpPr>
            <a:stCxn id="59" idx="2"/>
            <a:endCxn id="50" idx="2"/>
          </p:cNvCxnSpPr>
          <p:nvPr/>
        </p:nvCxnSpPr>
        <p:spPr>
          <a:xfrm rot="5400000" flipH="1" flipV="1">
            <a:off x="6040850" y="1681041"/>
            <a:ext cx="2395623" cy="6523713"/>
          </a:xfrm>
          <a:prstGeom prst="bentConnector3">
            <a:avLst>
              <a:gd name="adj1" fmla="val -13226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619BFA7-1849-4F91-B6E4-7FE75767D621}"/>
              </a:ext>
            </a:extLst>
          </p:cNvPr>
          <p:cNvSpPr/>
          <p:nvPr/>
        </p:nvSpPr>
        <p:spPr>
          <a:xfrm>
            <a:off x="4274832" y="6177603"/>
            <a:ext cx="578904" cy="4901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9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Manual Recheck NG</a:t>
            </a:r>
          </a:p>
        </p:txBody>
      </p:sp>
      <p:sp>
        <p:nvSpPr>
          <p:cNvPr id="66" name="TextBox 81">
            <a:extLst>
              <a:ext uri="{FF2B5EF4-FFF2-40B4-BE49-F238E27FC236}">
                <a16:creationId xmlns:a16="http://schemas.microsoft.com/office/drawing/2014/main" id="{DB0458FE-481E-4E13-8E6D-EDF76F647790}"/>
              </a:ext>
            </a:extLst>
          </p:cNvPr>
          <p:cNvSpPr txBox="1"/>
          <p:nvPr/>
        </p:nvSpPr>
        <p:spPr>
          <a:xfrm>
            <a:off x="3200703" y="5608595"/>
            <a:ext cx="367761" cy="25603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OK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65FBA300-C9B0-4A2B-9B44-060F00CF6268}"/>
              </a:ext>
            </a:extLst>
          </p:cNvPr>
          <p:cNvSpPr txBox="1"/>
          <p:nvPr/>
        </p:nvSpPr>
        <p:spPr>
          <a:xfrm>
            <a:off x="3660973" y="6072961"/>
            <a:ext cx="367762" cy="25603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NG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F98E6DC-24D1-4DDE-8D14-8823279EE9D1}"/>
              </a:ext>
            </a:extLst>
          </p:cNvPr>
          <p:cNvSpPr/>
          <p:nvPr/>
        </p:nvSpPr>
        <p:spPr>
          <a:xfrm>
            <a:off x="5248333" y="5345241"/>
            <a:ext cx="578904" cy="4901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9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Manual Recheck 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178D8-2D94-4500-BEE5-BFBE80385BF3}"/>
              </a:ext>
            </a:extLst>
          </p:cNvPr>
          <p:cNvSpPr txBox="1"/>
          <p:nvPr/>
        </p:nvSpPr>
        <p:spPr>
          <a:xfrm>
            <a:off x="423209" y="788354"/>
            <a:ext cx="21058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New Flow chart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77D95B-7424-4C82-9363-7273159C453F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7438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IQC E-Chop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BFD1A-E98D-421A-B60E-1A7CC3193DDF}"/>
              </a:ext>
            </a:extLst>
          </p:cNvPr>
          <p:cNvSpPr/>
          <p:nvPr/>
        </p:nvSpPr>
        <p:spPr>
          <a:xfrm>
            <a:off x="145623" y="1612866"/>
            <a:ext cx="1304305" cy="4552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receipt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6B0322-A7F9-484E-AC8E-D2EAE06CF297}"/>
              </a:ext>
            </a:extLst>
          </p:cNvPr>
          <p:cNvSpPr/>
          <p:nvPr/>
        </p:nvSpPr>
        <p:spPr>
          <a:xfrm>
            <a:off x="2123534" y="1612866"/>
            <a:ext cx="1304305" cy="4552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check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D3FAF-EEAD-462F-A8A2-F10CC9B1EE55}"/>
              </a:ext>
            </a:extLst>
          </p:cNvPr>
          <p:cNvSpPr/>
          <p:nvPr/>
        </p:nvSpPr>
        <p:spPr>
          <a:xfrm>
            <a:off x="3920239" y="1612866"/>
            <a:ext cx="1304305" cy="4552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1B4F7-2FBE-4881-87BB-62C80861D00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449928" y="1840507"/>
            <a:ext cx="6736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38063E-6CD5-408C-B9BF-D9D91C057F1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427840" y="1840507"/>
            <a:ext cx="4923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89295FB-12A4-439A-9C1D-B480D81D4DE4}"/>
              </a:ext>
            </a:extLst>
          </p:cNvPr>
          <p:cNvSpPr/>
          <p:nvPr/>
        </p:nvSpPr>
        <p:spPr>
          <a:xfrm>
            <a:off x="3474893" y="1461302"/>
            <a:ext cx="38777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67493D-A941-4AD3-9737-5E7483479642}"/>
              </a:ext>
            </a:extLst>
          </p:cNvPr>
          <p:cNvSpPr/>
          <p:nvPr/>
        </p:nvSpPr>
        <p:spPr>
          <a:xfrm>
            <a:off x="1488050" y="1566230"/>
            <a:ext cx="61195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Inspection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AA63F1E-55ED-4D2C-BBDE-AC7C27F79490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5400000" flipH="1" flipV="1">
            <a:off x="2685084" y="-274442"/>
            <a:ext cx="12700" cy="3774616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706E6-39F4-43AE-A5A7-054B97F64B80}"/>
              </a:ext>
            </a:extLst>
          </p:cNvPr>
          <p:cNvSpPr/>
          <p:nvPr/>
        </p:nvSpPr>
        <p:spPr>
          <a:xfrm>
            <a:off x="2126046" y="1021463"/>
            <a:ext cx="1450372" cy="34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None inspection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BE4D1F-332D-416D-BE33-B70403C56406}"/>
              </a:ext>
            </a:extLst>
          </p:cNvPr>
          <p:cNvSpPr/>
          <p:nvPr/>
        </p:nvSpPr>
        <p:spPr>
          <a:xfrm>
            <a:off x="145623" y="969767"/>
            <a:ext cx="1603549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FF"/>
                </a:solidFill>
                <a:latin typeface="Calibri" panose="020F0502020204030204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rocedure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3B0159-BB16-48C3-A2E4-56A92FDED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777645"/>
              </p:ext>
            </p:extLst>
          </p:nvPr>
        </p:nvGraphicFramePr>
        <p:xfrm>
          <a:off x="5587477" y="1466504"/>
          <a:ext cx="2749507" cy="1581150"/>
        </p:xfrm>
        <a:graphic>
          <a:graphicData uri="http://schemas.openxmlformats.org/drawingml/2006/table">
            <a:tbl>
              <a:tblPr/>
              <a:tblGrid>
                <a:gridCol w="837579">
                  <a:extLst>
                    <a:ext uri="{9D8B030D-6E8A-4147-A177-3AD203B41FA5}">
                      <a16:colId xmlns:a16="http://schemas.microsoft.com/office/drawing/2014/main" val="647646961"/>
                    </a:ext>
                  </a:extLst>
                </a:gridCol>
                <a:gridCol w="905164">
                  <a:extLst>
                    <a:ext uri="{9D8B030D-6E8A-4147-A177-3AD203B41FA5}">
                      <a16:colId xmlns:a16="http://schemas.microsoft.com/office/drawing/2014/main" val="3897858119"/>
                    </a:ext>
                  </a:extLst>
                </a:gridCol>
                <a:gridCol w="1006764">
                  <a:extLst>
                    <a:ext uri="{9D8B030D-6E8A-4147-A177-3AD203B41FA5}">
                      <a16:colId xmlns:a16="http://schemas.microsoft.com/office/drawing/2014/main" val="32086942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64128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95719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833C0C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75637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833C0C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5897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17BFA2-534C-4B35-BF1B-99EFAEBE8456}"/>
              </a:ext>
            </a:extLst>
          </p:cNvPr>
          <p:cNvSpPr txBox="1"/>
          <p:nvPr/>
        </p:nvSpPr>
        <p:spPr>
          <a:xfrm>
            <a:off x="8986041" y="1887746"/>
            <a:ext cx="3205959" cy="67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dirty="0" err="1"/>
              <a:t>Đọc</a:t>
            </a:r>
            <a:r>
              <a:rPr lang="en-US" dirty="0"/>
              <a:t> Receiving card </a:t>
            </a:r>
            <a:r>
              <a:rPr lang="en-US" dirty="0" err="1"/>
              <a:t>để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lên</a:t>
            </a:r>
            <a:r>
              <a:rPr lang="en-US" dirty="0"/>
              <a:t> E-chop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EF50CB-F9E8-453E-AA38-5F18D39F55FA}"/>
              </a:ext>
            </a:extLst>
          </p:cNvPr>
          <p:cNvSpPr txBox="1"/>
          <p:nvPr/>
        </p:nvSpPr>
        <p:spPr>
          <a:xfrm>
            <a:off x="8986041" y="2754893"/>
            <a:ext cx="320595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Chuyển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thẳng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</a:t>
            </a:r>
            <a:r>
              <a:rPr lang="vi-VN" dirty="0">
                <a:solidFill>
                  <a:srgbClr val="FF0000"/>
                </a:solidFill>
              </a:rPr>
              <a:t>ư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hàng</a:t>
            </a:r>
            <a:r>
              <a:rPr lang="en-US" dirty="0">
                <a:solidFill>
                  <a:srgbClr val="FF0000"/>
                </a:solidFill>
              </a:rPr>
              <a:t> None inspection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AF726-95A4-4D7E-95D6-D4360BC9113E}"/>
              </a:ext>
            </a:extLst>
          </p:cNvPr>
          <p:cNvCxnSpPr>
            <a:cxnSpLocks/>
          </p:cNvCxnSpPr>
          <p:nvPr/>
        </p:nvCxnSpPr>
        <p:spPr>
          <a:xfrm>
            <a:off x="8382847" y="2088366"/>
            <a:ext cx="58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837113-70AD-493B-B490-59454E7C503C}"/>
              </a:ext>
            </a:extLst>
          </p:cNvPr>
          <p:cNvCxnSpPr>
            <a:cxnSpLocks/>
          </p:cNvCxnSpPr>
          <p:nvPr/>
        </p:nvCxnSpPr>
        <p:spPr>
          <a:xfrm>
            <a:off x="8382848" y="2457821"/>
            <a:ext cx="58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8D98E8-5E81-4315-8213-E4430B216CD3}"/>
              </a:ext>
            </a:extLst>
          </p:cNvPr>
          <p:cNvCxnSpPr>
            <a:cxnSpLocks/>
          </p:cNvCxnSpPr>
          <p:nvPr/>
        </p:nvCxnSpPr>
        <p:spPr>
          <a:xfrm>
            <a:off x="8336984" y="2913464"/>
            <a:ext cx="58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FF1B0BD-FC0A-4255-B8DB-4648B380F8CF}"/>
              </a:ext>
            </a:extLst>
          </p:cNvPr>
          <p:cNvSpPr/>
          <p:nvPr/>
        </p:nvSpPr>
        <p:spPr>
          <a:xfrm>
            <a:off x="5587476" y="1159126"/>
            <a:ext cx="2749507" cy="2773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Hàng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IQC check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loại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F3AC49-67E2-4785-8D1C-76CF45B938AD}"/>
              </a:ext>
            </a:extLst>
          </p:cNvPr>
          <p:cNvSpPr/>
          <p:nvPr/>
        </p:nvSpPr>
        <p:spPr>
          <a:xfrm>
            <a:off x="5587476" y="820944"/>
            <a:ext cx="302810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>
                <a:solidFill>
                  <a:srgbClr val="0000FF"/>
                </a:solidFill>
                <a:latin typeface="Calibri" panose="020F0502020204030204"/>
              </a:rPr>
              <a:t>Thực</a:t>
            </a:r>
            <a:r>
              <a:rPr lang="en-US" sz="1600" dirty="0">
                <a:solidFill>
                  <a:srgbClr val="0000FF"/>
                </a:solidFill>
                <a:latin typeface="Calibri" panose="020F0502020204030204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alibri" panose="020F0502020204030204"/>
              </a:rPr>
              <a:t>tế</a:t>
            </a:r>
            <a:r>
              <a:rPr lang="en-US" sz="1600" dirty="0">
                <a:solidFill>
                  <a:srgbClr val="0000FF"/>
                </a:solidFill>
                <a:latin typeface="Calibri" panose="020F0502020204030204"/>
              </a:rPr>
              <a:t> 1 case </a:t>
            </a:r>
            <a:r>
              <a:rPr lang="en-US" sz="1600" dirty="0" err="1">
                <a:solidFill>
                  <a:srgbClr val="0000FF"/>
                </a:solidFill>
                <a:latin typeface="Calibri" panose="020F0502020204030204"/>
              </a:rPr>
              <a:t>phát</a:t>
            </a:r>
            <a:r>
              <a:rPr lang="en-US" sz="1600" dirty="0">
                <a:solidFill>
                  <a:srgbClr val="0000FF"/>
                </a:solidFill>
                <a:latin typeface="Calibri" panose="020F0502020204030204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alibri" panose="020F0502020204030204"/>
              </a:rPr>
              <a:t>hiện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768F1-967E-4EB7-94B8-2108F8CDB923}"/>
              </a:ext>
            </a:extLst>
          </p:cNvPr>
          <p:cNvSpPr txBox="1"/>
          <p:nvPr/>
        </p:nvSpPr>
        <p:spPr>
          <a:xfrm>
            <a:off x="143606" y="3166659"/>
            <a:ext cx="879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u="sng" dirty="0" err="1"/>
              <a:t>Thực</a:t>
            </a:r>
            <a:r>
              <a:rPr lang="en-US" sz="1600" u="sng" dirty="0"/>
              <a:t> </a:t>
            </a:r>
            <a:r>
              <a:rPr lang="en-US" sz="1600" u="sng" dirty="0" err="1"/>
              <a:t>tế</a:t>
            </a:r>
            <a:r>
              <a:rPr lang="en-US" sz="1600" u="sng" dirty="0"/>
              <a:t> </a:t>
            </a:r>
            <a:r>
              <a:rPr lang="en-US" sz="1600" u="sng" dirty="0" err="1"/>
              <a:t>hiện</a:t>
            </a:r>
            <a:r>
              <a:rPr lang="en-US" sz="1600" u="sng" dirty="0"/>
              <a:t> </a:t>
            </a:r>
            <a:r>
              <a:rPr lang="en-US" sz="1600" u="sng" dirty="0" err="1"/>
              <a:t>tại</a:t>
            </a:r>
            <a:r>
              <a:rPr lang="en-US" sz="1600" u="sng" dirty="0"/>
              <a:t>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None inspection to,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xếp</a:t>
            </a:r>
            <a:r>
              <a:rPr lang="en-US" sz="1600" dirty="0"/>
              <a:t> ra pallet ở </a:t>
            </a:r>
            <a:r>
              <a:rPr lang="en-US" sz="1600" dirty="0" err="1"/>
              <a:t>khu</a:t>
            </a:r>
            <a:r>
              <a:rPr lang="en-US" sz="1600" dirty="0"/>
              <a:t> </a:t>
            </a:r>
            <a:r>
              <a:rPr lang="en-US" sz="1600" dirty="0" err="1"/>
              <a:t>vực</a:t>
            </a:r>
            <a:r>
              <a:rPr lang="en-US" sz="1600" dirty="0"/>
              <a:t> </a:t>
            </a:r>
            <a:r>
              <a:rPr lang="en-US" sz="1600" dirty="0" err="1"/>
              <a:t>chờ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, MCS </a:t>
            </a:r>
            <a:r>
              <a:rPr lang="en-US" sz="1600" dirty="0" err="1"/>
              <a:t>vẫn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Receiving card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lên</a:t>
            </a:r>
            <a:r>
              <a:rPr lang="en-US" sz="1600" dirty="0"/>
              <a:t> Projector </a:t>
            </a:r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thái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None inspection </a:t>
            </a:r>
            <a:r>
              <a:rPr lang="en-US" sz="1600" dirty="0" err="1"/>
              <a:t>nhỏ</a:t>
            </a:r>
            <a:r>
              <a:rPr lang="en-US" sz="1600" dirty="0"/>
              <a:t> (SMT part) đ</a:t>
            </a:r>
            <a:r>
              <a:rPr lang="vi-VN" sz="1600" dirty="0"/>
              <a:t>ư</a:t>
            </a:r>
            <a:r>
              <a:rPr lang="en-US" sz="1600" dirty="0" err="1"/>
              <a:t>ợc</a:t>
            </a:r>
            <a:r>
              <a:rPr lang="en-US" sz="1600" dirty="0"/>
              <a:t> </a:t>
            </a:r>
            <a:r>
              <a:rPr lang="en-US" sz="1600" dirty="0" err="1"/>
              <a:t>dán</a:t>
            </a:r>
            <a:r>
              <a:rPr lang="en-US" sz="1600" dirty="0"/>
              <a:t> </a:t>
            </a:r>
            <a:r>
              <a:rPr lang="en-US" sz="1600" dirty="0" err="1"/>
              <a:t>Receving</a:t>
            </a:r>
            <a:r>
              <a:rPr lang="en-US" sz="1600" dirty="0"/>
              <a:t> card </a:t>
            </a:r>
            <a:r>
              <a:rPr lang="en-US" sz="1600" dirty="0" err="1"/>
              <a:t>nh</a:t>
            </a:r>
            <a:r>
              <a:rPr lang="vi-VN" sz="1600" dirty="0"/>
              <a:t>ư</a:t>
            </a:r>
            <a:r>
              <a:rPr lang="en-US" sz="1600" dirty="0"/>
              <a:t>ng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xếp</a:t>
            </a:r>
            <a:r>
              <a:rPr lang="en-US" sz="1600" dirty="0"/>
              <a:t> ra pallet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ngay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kho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0000"/>
                </a:solidFill>
              </a:rPr>
              <a:t>Risk: </a:t>
            </a:r>
            <a:r>
              <a:rPr lang="en-US" sz="1600" dirty="0" err="1">
                <a:solidFill>
                  <a:srgbClr val="FF0000"/>
                </a:solidFill>
              </a:rPr>
              <a:t>Hàng</a:t>
            </a:r>
            <a:r>
              <a:rPr lang="en-US" sz="1600" dirty="0">
                <a:solidFill>
                  <a:srgbClr val="FF0000"/>
                </a:solidFill>
              </a:rPr>
              <a:t> SMT </a:t>
            </a:r>
            <a:r>
              <a:rPr lang="en-US" sz="1600" dirty="0" err="1">
                <a:solidFill>
                  <a:srgbClr val="FF0000"/>
                </a:solidFill>
              </a:rPr>
              <a:t>miễn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kiểm</a:t>
            </a:r>
            <a:r>
              <a:rPr lang="en-US" sz="1600" dirty="0">
                <a:solidFill>
                  <a:srgbClr val="FF0000"/>
                </a:solidFill>
              </a:rPr>
              <a:t> SPL </a:t>
            </a:r>
            <a:r>
              <a:rPr lang="en-US" sz="1600" dirty="0" err="1">
                <a:solidFill>
                  <a:srgbClr val="FF0000"/>
                </a:solidFill>
              </a:rPr>
              <a:t>nh</a:t>
            </a:r>
            <a:r>
              <a:rPr lang="vi-VN" sz="1600" dirty="0">
                <a:solidFill>
                  <a:srgbClr val="FF0000"/>
                </a:solidFill>
              </a:rPr>
              <a:t>ư</a:t>
            </a:r>
            <a:r>
              <a:rPr lang="en-US" sz="1600" dirty="0">
                <a:solidFill>
                  <a:srgbClr val="FF0000"/>
                </a:solidFill>
              </a:rPr>
              <a:t>ng </a:t>
            </a:r>
            <a:r>
              <a:rPr lang="en-US" sz="1600" dirty="0" err="1">
                <a:solidFill>
                  <a:srgbClr val="FF0000"/>
                </a:solidFill>
              </a:rPr>
              <a:t>phải</a:t>
            </a:r>
            <a:r>
              <a:rPr lang="en-US" sz="1600" dirty="0">
                <a:solidFill>
                  <a:srgbClr val="FF0000"/>
                </a:solidFill>
              </a:rPr>
              <a:t> check RoHS</a:t>
            </a:r>
            <a:r>
              <a:rPr lang="en-US" sz="1600" dirty="0"/>
              <a:t>, MCS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xếp</a:t>
            </a:r>
            <a:r>
              <a:rPr lang="en-US" sz="1600" dirty="0"/>
              <a:t> ra pallet </a:t>
            </a:r>
            <a:r>
              <a:rPr lang="en-US" sz="1600" dirty="0">
                <a:sym typeface="Wingdings" panose="05000000000000000000" pitchFamily="2" charset="2"/>
              </a:rPr>
              <a:t>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</a:rPr>
              <a:t>không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</a:rPr>
              <a:t>đọc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 Receiving card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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không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có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thông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tin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trên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E-chop system  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chức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năng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chặn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Storing no meaning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In Case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Nếu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cả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type 1/2/3 MCS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quên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ko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đọc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RC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từ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đầu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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hệ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thống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có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chặn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đc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hết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ko? E-chop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có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ảnh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h</a:t>
            </a:r>
            <a:r>
              <a:rPr lang="vi-VN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ư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ởng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không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?</a:t>
            </a:r>
            <a:endParaRPr lang="en-US" sz="16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B0D2078-FAC6-4F61-BD46-8F396445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78443" y="3324876"/>
            <a:ext cx="2380332" cy="27062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2BE7E0-34E4-4280-AE0C-09A8DFE626D8}"/>
              </a:ext>
            </a:extLst>
          </p:cNvPr>
          <p:cNvSpPr txBox="1"/>
          <p:nvPr/>
        </p:nvSpPr>
        <p:spPr>
          <a:xfrm>
            <a:off x="119548" y="499394"/>
            <a:ext cx="11875496" cy="3925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sz="2000" dirty="0"/>
              <a:t>Risk: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Chặn</a:t>
            </a:r>
            <a:r>
              <a:rPr lang="en-US" sz="2000" dirty="0"/>
              <a:t> Storing </a:t>
            </a:r>
            <a:r>
              <a:rPr lang="en-US" sz="2000" dirty="0" err="1"/>
              <a:t>của</a:t>
            </a:r>
            <a:r>
              <a:rPr lang="en-US" sz="2000" dirty="0"/>
              <a:t> E-chop system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vi-VN" sz="2000" dirty="0">
                <a:solidFill>
                  <a:srgbClr val="FF0000"/>
                </a:solidFill>
              </a:rPr>
              <a:t>chưa triệt để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EA04F-DF49-427B-BC21-3AB861DA2564}"/>
              </a:ext>
            </a:extLst>
          </p:cNvPr>
          <p:cNvSpPr txBox="1"/>
          <p:nvPr/>
        </p:nvSpPr>
        <p:spPr>
          <a:xfrm>
            <a:off x="193034" y="5602558"/>
            <a:ext cx="879300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342900" indent="-342900">
              <a:buFont typeface="Wingdings" panose="05000000000000000000" pitchFamily="2" charset="2"/>
              <a:buChar char="§"/>
              <a:defRPr kumimoji="1"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Giải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r>
              <a:rPr lang="vi-VN" dirty="0">
                <a:solidFill>
                  <a:schemeClr val="tx1"/>
                </a:solidFill>
              </a:rPr>
              <a:t>Hàng kiểm tra SMT 100% MCS phải Fix vào khu vực free location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(Chương trình chặn in Panacim để sau phát triển 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88E592-C616-442D-B223-FF07B9CF5D22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1848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IQC E-Chop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69468D-576A-49BE-8267-00EF22D23B8D}"/>
              </a:ext>
            </a:extLst>
          </p:cNvPr>
          <p:cNvSpPr txBox="1"/>
          <p:nvPr/>
        </p:nvSpPr>
        <p:spPr>
          <a:xfrm>
            <a:off x="157994" y="1719776"/>
            <a:ext cx="14877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NG Lot</a:t>
            </a:r>
          </a:p>
          <a:p>
            <a:pPr algn="ctr"/>
            <a:r>
              <a:rPr lang="en-US" dirty="0"/>
              <a:t>Q’ty: 1000pcs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6AED7F-0A93-4775-AF5C-61CEB00949D7}"/>
              </a:ext>
            </a:extLst>
          </p:cNvPr>
          <p:cNvSpPr txBox="1"/>
          <p:nvPr/>
        </p:nvSpPr>
        <p:spPr>
          <a:xfrm>
            <a:off x="27274" y="917951"/>
            <a:ext cx="223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Day1: Incoming/ Process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148E95F-6477-4331-A935-0D480F998351}"/>
              </a:ext>
            </a:extLst>
          </p:cNvPr>
          <p:cNvSpPr txBox="1"/>
          <p:nvPr/>
        </p:nvSpPr>
        <p:spPr>
          <a:xfrm>
            <a:off x="157994" y="3264141"/>
            <a:ext cx="148773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Kho NG</a:t>
            </a:r>
          </a:p>
          <a:p>
            <a:pPr algn="ctr"/>
            <a:r>
              <a:rPr lang="en-US" dirty="0"/>
              <a:t>Q’ty: 1000pcs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7C1F540-EB5D-4DC1-AD7A-CFD34B97340E}"/>
              </a:ext>
            </a:extLst>
          </p:cNvPr>
          <p:cNvCxnSpPr>
            <a:stCxn id="63" idx="2"/>
            <a:endCxn id="65" idx="0"/>
          </p:cNvCxnSpPr>
          <p:nvPr/>
        </p:nvCxnSpPr>
        <p:spPr>
          <a:xfrm>
            <a:off x="901861" y="2366107"/>
            <a:ext cx="0" cy="89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AB93922-4DA3-4E03-A409-440D815C6F0B}"/>
              </a:ext>
            </a:extLst>
          </p:cNvPr>
          <p:cNvSpPr txBox="1"/>
          <p:nvPr/>
        </p:nvSpPr>
        <p:spPr>
          <a:xfrm>
            <a:off x="3475741" y="1651369"/>
            <a:ext cx="15287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Kéo</a:t>
            </a:r>
            <a:r>
              <a:rPr lang="en-US" dirty="0"/>
              <a:t> ra</a:t>
            </a:r>
          </a:p>
          <a:p>
            <a:pPr algn="ctr"/>
            <a:r>
              <a:rPr lang="en-US" dirty="0"/>
              <a:t>500pcs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3246EB-0055-429B-B576-8EC222D8EC99}"/>
              </a:ext>
            </a:extLst>
          </p:cNvPr>
          <p:cNvSpPr txBox="1"/>
          <p:nvPr/>
        </p:nvSpPr>
        <p:spPr>
          <a:xfrm>
            <a:off x="5280223" y="997018"/>
            <a:ext cx="152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Day2: Sorting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95319E-7D0F-4A0E-A767-18F096CAE429}"/>
              </a:ext>
            </a:extLst>
          </p:cNvPr>
          <p:cNvCxnSpPr>
            <a:cxnSpLocks/>
            <a:stCxn id="69" idx="2"/>
            <a:endCxn id="75" idx="0"/>
          </p:cNvCxnSpPr>
          <p:nvPr/>
        </p:nvCxnSpPr>
        <p:spPr>
          <a:xfrm rot="5400000">
            <a:off x="3524670" y="2073719"/>
            <a:ext cx="491484" cy="9394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3C456B1-1AA9-4BA9-9BE3-BEBA87CECC50}"/>
              </a:ext>
            </a:extLst>
          </p:cNvPr>
          <p:cNvSpPr txBox="1"/>
          <p:nvPr/>
        </p:nvSpPr>
        <p:spPr>
          <a:xfrm>
            <a:off x="2730688" y="2789184"/>
            <a:ext cx="1140000" cy="668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OK</a:t>
            </a:r>
          </a:p>
          <a:p>
            <a:pPr algn="ctr"/>
            <a:r>
              <a:rPr lang="en-US" dirty="0"/>
              <a:t>200pcs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18E845-737C-4FB1-8787-32DAC0C20F07}"/>
              </a:ext>
            </a:extLst>
          </p:cNvPr>
          <p:cNvSpPr txBox="1"/>
          <p:nvPr/>
        </p:nvSpPr>
        <p:spPr>
          <a:xfrm>
            <a:off x="6016535" y="1666269"/>
            <a:ext cx="121446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Kho NG</a:t>
            </a:r>
          </a:p>
          <a:p>
            <a:pPr algn="ctr"/>
            <a:r>
              <a:rPr lang="en-US" dirty="0"/>
              <a:t>500pcs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66B28E9-25C8-4A6F-8FC8-4A76B6DD48CC}"/>
              </a:ext>
            </a:extLst>
          </p:cNvPr>
          <p:cNvSpPr txBox="1"/>
          <p:nvPr/>
        </p:nvSpPr>
        <p:spPr>
          <a:xfrm>
            <a:off x="6016535" y="2809162"/>
            <a:ext cx="1250772" cy="648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C49FD3F-EF44-4560-A608-1ADF92A65A82}"/>
              </a:ext>
            </a:extLst>
          </p:cNvPr>
          <p:cNvSpPr txBox="1"/>
          <p:nvPr/>
        </p:nvSpPr>
        <p:spPr>
          <a:xfrm>
            <a:off x="2713442" y="4293441"/>
            <a:ext cx="1177233" cy="748209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Kho OK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200pcs</a:t>
            </a:r>
          </a:p>
        </p:txBody>
      </p:sp>
      <p:cxnSp>
        <p:nvCxnSpPr>
          <p:cNvPr id="115" name="Straight Arrow Connector 70">
            <a:extLst>
              <a:ext uri="{FF2B5EF4-FFF2-40B4-BE49-F238E27FC236}">
                <a16:creationId xmlns:a16="http://schemas.microsoft.com/office/drawing/2014/main" id="{8B86D359-E576-4743-882D-EFCF85D5C961}"/>
              </a:ext>
            </a:extLst>
          </p:cNvPr>
          <p:cNvCxnSpPr>
            <a:cxnSpLocks/>
            <a:stCxn id="75" idx="2"/>
            <a:endCxn id="113" idx="0"/>
          </p:cNvCxnSpPr>
          <p:nvPr/>
        </p:nvCxnSpPr>
        <p:spPr>
          <a:xfrm rot="16200000" flipH="1">
            <a:off x="2883343" y="3874725"/>
            <a:ext cx="836060" cy="13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A9626B18-5027-4482-83D1-B2E227F9408C}"/>
              </a:ext>
            </a:extLst>
          </p:cNvPr>
          <p:cNvSpPr txBox="1"/>
          <p:nvPr/>
        </p:nvSpPr>
        <p:spPr>
          <a:xfrm>
            <a:off x="4654448" y="2803301"/>
            <a:ext cx="997045" cy="6432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NG</a:t>
            </a:r>
          </a:p>
          <a:p>
            <a:r>
              <a:rPr lang="en-US" dirty="0"/>
              <a:t>300pcs</a:t>
            </a:r>
          </a:p>
        </p:txBody>
      </p:sp>
      <p:cxnSp>
        <p:nvCxnSpPr>
          <p:cNvPr id="144" name="Straight Arrow Connector 70">
            <a:extLst>
              <a:ext uri="{FF2B5EF4-FFF2-40B4-BE49-F238E27FC236}">
                <a16:creationId xmlns:a16="http://schemas.microsoft.com/office/drawing/2014/main" id="{6FFC1EC8-E79F-447E-A6D1-81B2672D7A08}"/>
              </a:ext>
            </a:extLst>
          </p:cNvPr>
          <p:cNvCxnSpPr>
            <a:cxnSpLocks/>
            <a:stCxn id="69" idx="2"/>
            <a:endCxn id="139" idx="0"/>
          </p:cNvCxnSpPr>
          <p:nvPr/>
        </p:nvCxnSpPr>
        <p:spPr>
          <a:xfrm rot="16200000" flipH="1">
            <a:off x="4443753" y="2094082"/>
            <a:ext cx="505601" cy="9128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CB8E5D49-8715-460F-8F64-5A7A97BEC463}"/>
              </a:ext>
            </a:extLst>
          </p:cNvPr>
          <p:cNvSpPr txBox="1"/>
          <p:nvPr/>
        </p:nvSpPr>
        <p:spPr>
          <a:xfrm>
            <a:off x="5280223" y="3911766"/>
            <a:ext cx="3529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Phân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biệt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tại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hiện</a:t>
            </a:r>
            <a:r>
              <a:rPr lang="en-US" dirty="0">
                <a:solidFill>
                  <a:srgbClr val="0000FF"/>
                </a:solidFill>
              </a:rPr>
              <a:t> tr</a:t>
            </a:r>
            <a:r>
              <a:rPr lang="vi-VN" dirty="0">
                <a:solidFill>
                  <a:srgbClr val="0000FF"/>
                </a:solidFill>
              </a:rPr>
              <a:t>ư</a:t>
            </a:r>
            <a:r>
              <a:rPr lang="en-US" dirty="0" err="1">
                <a:solidFill>
                  <a:srgbClr val="0000FF"/>
                </a:solidFill>
              </a:rPr>
              <a:t>ờng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Bằng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dấu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vi-VN" b="1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vi-VN" b="1" dirty="0">
                <a:solidFill>
                  <a:srgbClr val="FF0000"/>
                </a:solidFill>
              </a:rPr>
              <a:t>e-check </a:t>
            </a:r>
            <a:r>
              <a:rPr lang="en-US" b="1" dirty="0">
                <a:solidFill>
                  <a:srgbClr val="FF0000"/>
                </a:solidFill>
              </a:rPr>
              <a:t>NG</a:t>
            </a:r>
            <a:r>
              <a:rPr lang="vi-VN" b="1" dirty="0">
                <a:solidFill>
                  <a:srgbClr val="FF0000"/>
                </a:solidFill>
              </a:rPr>
              <a:t>”</a:t>
            </a:r>
            <a:r>
              <a:rPr lang="vi-VN" dirty="0">
                <a:solidFill>
                  <a:srgbClr val="FF0000"/>
                </a:solidFill>
              </a:rPr>
              <a:t> </a:t>
            </a:r>
            <a:r>
              <a:rPr lang="vi-VN" dirty="0">
                <a:solidFill>
                  <a:srgbClr val="0000FF"/>
                </a:solidFill>
              </a:rPr>
              <a:t>như hiện tại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789DF7E-C1F6-47EF-8E66-0E57ED4B4F8F}"/>
              </a:ext>
            </a:extLst>
          </p:cNvPr>
          <p:cNvSpPr txBox="1"/>
          <p:nvPr/>
        </p:nvSpPr>
        <p:spPr>
          <a:xfrm>
            <a:off x="2198255" y="3541140"/>
            <a:ext cx="1226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E-Chop </a:t>
            </a:r>
            <a:r>
              <a:rPr lang="en-US" sz="1400" dirty="0" err="1">
                <a:solidFill>
                  <a:srgbClr val="0000FF"/>
                </a:solidFill>
              </a:rPr>
              <a:t>trên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“Recheck card”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9082266-47A5-4526-9723-DAD5170027BA}"/>
              </a:ext>
            </a:extLst>
          </p:cNvPr>
          <p:cNvSpPr txBox="1"/>
          <p:nvPr/>
        </p:nvSpPr>
        <p:spPr>
          <a:xfrm>
            <a:off x="9813230" y="1819881"/>
            <a:ext cx="15287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Kéo</a:t>
            </a:r>
            <a:r>
              <a:rPr lang="en-US" dirty="0"/>
              <a:t> ra</a:t>
            </a:r>
          </a:p>
          <a:p>
            <a:pPr algn="ctr"/>
            <a:r>
              <a:rPr lang="en-US" dirty="0"/>
              <a:t>400pcs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7B9D148-28EE-4C9F-B7DB-F4AB6DF46B0D}"/>
              </a:ext>
            </a:extLst>
          </p:cNvPr>
          <p:cNvSpPr txBox="1"/>
          <p:nvPr/>
        </p:nvSpPr>
        <p:spPr>
          <a:xfrm>
            <a:off x="9787246" y="1012069"/>
            <a:ext cx="152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Day3: Sorting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A2FB55D-A4F5-4135-8245-9F61F7A7042A}"/>
              </a:ext>
            </a:extLst>
          </p:cNvPr>
          <p:cNvCxnSpPr>
            <a:cxnSpLocks/>
            <a:stCxn id="154" idx="0"/>
            <a:endCxn id="106" idx="2"/>
          </p:cNvCxnSpPr>
          <p:nvPr/>
        </p:nvCxnSpPr>
        <p:spPr>
          <a:xfrm flipH="1" flipV="1">
            <a:off x="6641921" y="3457380"/>
            <a:ext cx="403075" cy="454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65EC657-41E2-408C-883E-3E6BEAA2F1ED}"/>
              </a:ext>
            </a:extLst>
          </p:cNvPr>
          <p:cNvSpPr/>
          <p:nvPr/>
        </p:nvSpPr>
        <p:spPr>
          <a:xfrm>
            <a:off x="2249025" y="1516643"/>
            <a:ext cx="6574214" cy="402704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0985FC4-F59A-4DA4-8A7C-6EAC4CAE5A9E}"/>
              </a:ext>
            </a:extLst>
          </p:cNvPr>
          <p:cNvSpPr/>
          <p:nvPr/>
        </p:nvSpPr>
        <p:spPr>
          <a:xfrm>
            <a:off x="44956" y="1493478"/>
            <a:ext cx="1758432" cy="402705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B0A04B5-D315-44CB-A2DC-967E4C93014D}"/>
              </a:ext>
            </a:extLst>
          </p:cNvPr>
          <p:cNvSpPr/>
          <p:nvPr/>
        </p:nvSpPr>
        <p:spPr>
          <a:xfrm>
            <a:off x="9356453" y="1516643"/>
            <a:ext cx="2551659" cy="402704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2A661DC-2048-44CB-8EA6-4F423231B7D4}"/>
              </a:ext>
            </a:extLst>
          </p:cNvPr>
          <p:cNvSpPr txBox="1"/>
          <p:nvPr/>
        </p:nvSpPr>
        <p:spPr>
          <a:xfrm>
            <a:off x="10307574" y="2734479"/>
            <a:ext cx="514570" cy="557368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OK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572EFF8-A9C9-4FD0-BE86-03A46C4E8B8D}"/>
              </a:ext>
            </a:extLst>
          </p:cNvPr>
          <p:cNvSpPr txBox="1"/>
          <p:nvPr/>
        </p:nvSpPr>
        <p:spPr>
          <a:xfrm>
            <a:off x="9472049" y="2703261"/>
            <a:ext cx="654236" cy="5608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FA8B12F-74F0-4636-8059-967AB2B66B2F}"/>
              </a:ext>
            </a:extLst>
          </p:cNvPr>
          <p:cNvSpPr txBox="1"/>
          <p:nvPr/>
        </p:nvSpPr>
        <p:spPr>
          <a:xfrm>
            <a:off x="11003434" y="2734477"/>
            <a:ext cx="825681" cy="557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dirty="0" err="1"/>
              <a:t>Chưa</a:t>
            </a:r>
            <a:endParaRPr lang="en-US" dirty="0"/>
          </a:p>
        </p:txBody>
      </p:sp>
      <p:sp>
        <p:nvSpPr>
          <p:cNvPr id="186" name="Right Brace 185">
            <a:extLst>
              <a:ext uri="{FF2B5EF4-FFF2-40B4-BE49-F238E27FC236}">
                <a16:creationId xmlns:a16="http://schemas.microsoft.com/office/drawing/2014/main" id="{7FC2FBAE-0821-44E2-AF06-9D0938D1B162}"/>
              </a:ext>
            </a:extLst>
          </p:cNvPr>
          <p:cNvSpPr/>
          <p:nvPr/>
        </p:nvSpPr>
        <p:spPr>
          <a:xfrm rot="5400000">
            <a:off x="10941404" y="2682405"/>
            <a:ext cx="165534" cy="1384418"/>
          </a:xfrm>
          <a:prstGeom prst="rightBrace">
            <a:avLst>
              <a:gd name="adj1" fmla="val 50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Arrow Connector 70">
            <a:extLst>
              <a:ext uri="{FF2B5EF4-FFF2-40B4-BE49-F238E27FC236}">
                <a16:creationId xmlns:a16="http://schemas.microsoft.com/office/drawing/2014/main" id="{D86795D1-B6F5-4C9C-8657-E87CFC02CB7B}"/>
              </a:ext>
            </a:extLst>
          </p:cNvPr>
          <p:cNvCxnSpPr>
            <a:cxnSpLocks/>
            <a:stCxn id="158" idx="2"/>
            <a:endCxn id="176" idx="0"/>
          </p:cNvCxnSpPr>
          <p:nvPr/>
        </p:nvCxnSpPr>
        <p:spPr>
          <a:xfrm rot="5400000">
            <a:off x="10437109" y="2593963"/>
            <a:ext cx="268267" cy="127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70">
            <a:extLst>
              <a:ext uri="{FF2B5EF4-FFF2-40B4-BE49-F238E27FC236}">
                <a16:creationId xmlns:a16="http://schemas.microsoft.com/office/drawing/2014/main" id="{4A6D1F8B-F61D-4800-AEBD-532C8E0C0194}"/>
              </a:ext>
            </a:extLst>
          </p:cNvPr>
          <p:cNvCxnSpPr>
            <a:cxnSpLocks/>
            <a:stCxn id="158" idx="2"/>
            <a:endCxn id="178" idx="0"/>
          </p:cNvCxnSpPr>
          <p:nvPr/>
        </p:nvCxnSpPr>
        <p:spPr>
          <a:xfrm rot="16200000" flipH="1">
            <a:off x="10862817" y="2181018"/>
            <a:ext cx="268265" cy="8386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70">
            <a:extLst>
              <a:ext uri="{FF2B5EF4-FFF2-40B4-BE49-F238E27FC236}">
                <a16:creationId xmlns:a16="http://schemas.microsoft.com/office/drawing/2014/main" id="{14580110-B64E-4D54-A425-18FEA6571E9A}"/>
              </a:ext>
            </a:extLst>
          </p:cNvPr>
          <p:cNvCxnSpPr>
            <a:cxnSpLocks/>
            <a:stCxn id="158" idx="2"/>
            <a:endCxn id="177" idx="0"/>
          </p:cNvCxnSpPr>
          <p:nvPr/>
        </p:nvCxnSpPr>
        <p:spPr>
          <a:xfrm rot="5400000">
            <a:off x="10069872" y="2195508"/>
            <a:ext cx="237049" cy="7784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C1F2C8-29C3-4221-BC20-F3221379F614}"/>
              </a:ext>
            </a:extLst>
          </p:cNvPr>
          <p:cNvCxnSpPr>
            <a:cxnSpLocks/>
            <a:stCxn id="154" idx="0"/>
            <a:endCxn id="139" idx="2"/>
          </p:cNvCxnSpPr>
          <p:nvPr/>
        </p:nvCxnSpPr>
        <p:spPr>
          <a:xfrm flipH="1" flipV="1">
            <a:off x="5152971" y="3446533"/>
            <a:ext cx="1892025" cy="465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A83CD8-8AD4-42CD-B216-D0BAD7E746E9}"/>
              </a:ext>
            </a:extLst>
          </p:cNvPr>
          <p:cNvCxnSpPr>
            <a:cxnSpLocks/>
            <a:stCxn id="139" idx="3"/>
            <a:endCxn id="106" idx="1"/>
          </p:cNvCxnSpPr>
          <p:nvPr/>
        </p:nvCxnSpPr>
        <p:spPr>
          <a:xfrm>
            <a:off x="5651493" y="3124917"/>
            <a:ext cx="365042" cy="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6980D8-5AF5-4672-B009-F6681B2B8ADD}"/>
              </a:ext>
            </a:extLst>
          </p:cNvPr>
          <p:cNvCxnSpPr>
            <a:cxnSpLocks/>
            <a:stCxn id="154" idx="0"/>
            <a:endCxn id="177" idx="2"/>
          </p:cNvCxnSpPr>
          <p:nvPr/>
        </p:nvCxnSpPr>
        <p:spPr>
          <a:xfrm flipV="1">
            <a:off x="7044996" y="3264141"/>
            <a:ext cx="2754171" cy="6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7E273C3E-42F2-468C-9F93-8E8C07E92FAB}"/>
              </a:ext>
            </a:extLst>
          </p:cNvPr>
          <p:cNvSpPr/>
          <p:nvPr/>
        </p:nvSpPr>
        <p:spPr>
          <a:xfrm>
            <a:off x="27274" y="5598654"/>
            <a:ext cx="11863156" cy="1259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000" dirty="0" err="1">
                <a:solidFill>
                  <a:schemeClr val="tx1"/>
                </a:solidFill>
              </a:rPr>
              <a:t>Giải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pháp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ja-JP" sz="2000" dirty="0">
                <a:solidFill>
                  <a:schemeClr val="tx1"/>
                </a:solidFill>
              </a:rPr>
              <a:t>MCS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Tạo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và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nhập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thông</a:t>
            </a:r>
            <a:r>
              <a:rPr kumimoji="1" lang="en-US" altLang="ja-JP" sz="2000" dirty="0">
                <a:solidFill>
                  <a:schemeClr val="tx1"/>
                </a:solidFill>
              </a:rPr>
              <a:t> tin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từ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sz="2000" dirty="0">
                <a:solidFill>
                  <a:schemeClr val="tx1"/>
                </a:solidFill>
              </a:rPr>
              <a:t>“Recheck card”  </a:t>
            </a:r>
            <a:r>
              <a:rPr kumimoji="1" lang="en-US" sz="2000" dirty="0" err="1">
                <a:solidFill>
                  <a:schemeClr val="tx1"/>
                </a:solidFill>
              </a:rPr>
              <a:t>lên</a:t>
            </a:r>
            <a:r>
              <a:rPr kumimoji="1" lang="en-US" sz="2000" dirty="0">
                <a:solidFill>
                  <a:schemeClr val="tx1"/>
                </a:solidFill>
              </a:rPr>
              <a:t> E-chop system </a:t>
            </a:r>
            <a:r>
              <a:rPr kumimoji="1" lang="en-US" sz="2000" dirty="0" err="1">
                <a:solidFill>
                  <a:schemeClr val="tx1"/>
                </a:solidFill>
              </a:rPr>
              <a:t>giống</a:t>
            </a:r>
            <a:r>
              <a:rPr kumimoji="1" lang="en-US" sz="2000" dirty="0">
                <a:solidFill>
                  <a:schemeClr val="tx1"/>
                </a:solidFill>
              </a:rPr>
              <a:t> </a:t>
            </a:r>
            <a:r>
              <a:rPr kumimoji="1" lang="en-US" sz="2000" dirty="0" err="1">
                <a:solidFill>
                  <a:schemeClr val="tx1"/>
                </a:solidFill>
              </a:rPr>
              <a:t>nh</a:t>
            </a:r>
            <a:r>
              <a:rPr kumimoji="1" lang="vi-VN" sz="2000" dirty="0">
                <a:solidFill>
                  <a:schemeClr val="tx1"/>
                </a:solidFill>
              </a:rPr>
              <a:t>ư</a:t>
            </a:r>
            <a:r>
              <a:rPr kumimoji="1" lang="en-US" sz="2000" dirty="0">
                <a:solidFill>
                  <a:schemeClr val="tx1"/>
                </a:solidFill>
              </a:rPr>
              <a:t> </a:t>
            </a:r>
            <a:r>
              <a:rPr kumimoji="1" lang="en-US" sz="2000" dirty="0" err="1">
                <a:solidFill>
                  <a:schemeClr val="tx1"/>
                </a:solidFill>
              </a:rPr>
              <a:t>làm</a:t>
            </a:r>
            <a:r>
              <a:rPr kumimoji="1" lang="en-US" sz="2000" dirty="0">
                <a:solidFill>
                  <a:schemeClr val="tx1"/>
                </a:solidFill>
              </a:rPr>
              <a:t> </a:t>
            </a:r>
            <a:r>
              <a:rPr kumimoji="1" lang="en-US" sz="2000" dirty="0" err="1">
                <a:solidFill>
                  <a:schemeClr val="tx1"/>
                </a:solidFill>
              </a:rPr>
              <a:t>với</a:t>
            </a:r>
            <a:r>
              <a:rPr kumimoji="1" lang="en-US" sz="2000" dirty="0">
                <a:solidFill>
                  <a:schemeClr val="tx1"/>
                </a:solidFill>
              </a:rPr>
              <a:t> Receiving card </a:t>
            </a:r>
            <a:r>
              <a:rPr kumimoji="1" lang="en-US" sz="2000" dirty="0" err="1">
                <a:solidFill>
                  <a:schemeClr val="tx1"/>
                </a:solidFill>
              </a:rPr>
              <a:t>của</a:t>
            </a:r>
            <a:r>
              <a:rPr kumimoji="1" lang="en-US" sz="2000" dirty="0">
                <a:solidFill>
                  <a:schemeClr val="tx1"/>
                </a:solidFill>
              </a:rPr>
              <a:t> </a:t>
            </a:r>
            <a:r>
              <a:rPr kumimoji="1" lang="en-US" sz="2000" dirty="0" err="1">
                <a:solidFill>
                  <a:schemeClr val="tx1"/>
                </a:solidFill>
              </a:rPr>
              <a:t>lô</a:t>
            </a:r>
            <a:r>
              <a:rPr kumimoji="1" lang="en-US" sz="2000" dirty="0">
                <a:solidFill>
                  <a:schemeClr val="tx1"/>
                </a:solidFill>
              </a:rPr>
              <a:t> </a:t>
            </a:r>
            <a:r>
              <a:rPr kumimoji="1" lang="en-US" sz="2000" dirty="0" err="1">
                <a:solidFill>
                  <a:schemeClr val="tx1"/>
                </a:solidFill>
              </a:rPr>
              <a:t>mới</a:t>
            </a:r>
            <a:endParaRPr kumimoji="1"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ja-JP" sz="2000" dirty="0">
                <a:solidFill>
                  <a:schemeClr val="tx1"/>
                </a:solidFill>
              </a:rPr>
              <a:t>IT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tạo</a:t>
            </a:r>
            <a:r>
              <a:rPr kumimoji="1" lang="en-US" altLang="ja-JP" sz="2000" dirty="0">
                <a:solidFill>
                  <a:schemeClr val="tx1"/>
                </a:solidFill>
              </a:rPr>
              <a:t> Function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để</a:t>
            </a:r>
            <a:r>
              <a:rPr kumimoji="1" lang="en-US" altLang="ja-JP" sz="2000" dirty="0">
                <a:solidFill>
                  <a:schemeClr val="tx1"/>
                </a:solidFill>
              </a:rPr>
              <a:t> link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thông</a:t>
            </a:r>
            <a:r>
              <a:rPr kumimoji="1" lang="en-US" altLang="ja-JP" sz="2000" dirty="0">
                <a:solidFill>
                  <a:schemeClr val="tx1"/>
                </a:solidFill>
              </a:rPr>
              <a:t> tin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giữa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lô</a:t>
            </a:r>
            <a:r>
              <a:rPr kumimoji="1" lang="en-US" altLang="ja-JP" sz="2000" dirty="0">
                <a:solidFill>
                  <a:schemeClr val="tx1"/>
                </a:solidFill>
              </a:rPr>
              <a:t> Recheck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với</a:t>
            </a:r>
            <a:r>
              <a:rPr kumimoji="1" lang="en-US" altLang="ja-JP" sz="2000" dirty="0">
                <a:solidFill>
                  <a:schemeClr val="tx1"/>
                </a:solidFill>
              </a:rPr>
              <a:t> Receiving card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của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lô</a:t>
            </a:r>
            <a:r>
              <a:rPr kumimoji="1" lang="en-US" altLang="ja-JP" sz="2000" dirty="0">
                <a:solidFill>
                  <a:schemeClr val="tx1"/>
                </a:solidFill>
              </a:rPr>
              <a:t> NG (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giống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với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hàng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quá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hạn</a:t>
            </a:r>
            <a:r>
              <a:rPr kumimoji="1" lang="en-US" altLang="ja-JP" sz="2000" dirty="0">
                <a:solidFill>
                  <a:schemeClr val="tx1"/>
                </a:solidFill>
              </a:rPr>
              <a:t> 1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năm</a:t>
            </a:r>
            <a:r>
              <a:rPr kumimoji="1" lang="en-US" altLang="ja-JP" sz="20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ja-JP" sz="2000" dirty="0">
                <a:solidFill>
                  <a:schemeClr val="tx1"/>
                </a:solidFill>
              </a:rPr>
              <a:t>QC E-Chop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bằng</a:t>
            </a:r>
            <a:r>
              <a:rPr kumimoji="1" lang="en-US" altLang="ja-JP" sz="2000" dirty="0">
                <a:solidFill>
                  <a:schemeClr val="tx1"/>
                </a:solidFill>
              </a:rPr>
              <a:t> QR code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trên</a:t>
            </a:r>
            <a:r>
              <a:rPr kumimoji="1" lang="en-US" altLang="ja-JP" sz="2000" dirty="0">
                <a:solidFill>
                  <a:schemeClr val="tx1"/>
                </a:solidFill>
              </a:rPr>
              <a:t> “Recheck card”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3367EFA-46DF-45F7-808E-8E7D3CDDBBCE}"/>
              </a:ext>
            </a:extLst>
          </p:cNvPr>
          <p:cNvSpPr txBox="1"/>
          <p:nvPr/>
        </p:nvSpPr>
        <p:spPr>
          <a:xfrm>
            <a:off x="2125902" y="4904179"/>
            <a:ext cx="352954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Phân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biệt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tại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hiện</a:t>
            </a:r>
            <a:r>
              <a:rPr lang="en-US" dirty="0">
                <a:solidFill>
                  <a:srgbClr val="0000FF"/>
                </a:solidFill>
              </a:rPr>
              <a:t> tr</a:t>
            </a:r>
            <a:r>
              <a:rPr lang="vi-VN" dirty="0">
                <a:solidFill>
                  <a:srgbClr val="0000FF"/>
                </a:solidFill>
              </a:rPr>
              <a:t>ư</a:t>
            </a:r>
            <a:r>
              <a:rPr lang="en-US" dirty="0" err="1">
                <a:solidFill>
                  <a:srgbClr val="0000FF"/>
                </a:solidFill>
              </a:rPr>
              <a:t>ờng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Bằng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dấu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vi-VN" b="1" dirty="0">
                <a:solidFill>
                  <a:srgbClr val="0000FF"/>
                </a:solidFill>
              </a:rPr>
              <a:t>“</a:t>
            </a:r>
            <a:r>
              <a:rPr lang="en-US" b="1" dirty="0">
                <a:solidFill>
                  <a:srgbClr val="0000FF"/>
                </a:solidFill>
              </a:rPr>
              <a:t>R</a:t>
            </a:r>
            <a:r>
              <a:rPr lang="vi-VN" b="1" dirty="0">
                <a:solidFill>
                  <a:srgbClr val="0000FF"/>
                </a:solidFill>
              </a:rPr>
              <a:t>e-check </a:t>
            </a:r>
            <a:r>
              <a:rPr lang="en-US" b="1" dirty="0">
                <a:solidFill>
                  <a:srgbClr val="0000FF"/>
                </a:solidFill>
              </a:rPr>
              <a:t>OK</a:t>
            </a:r>
            <a:r>
              <a:rPr lang="vi-VN" b="1" dirty="0">
                <a:solidFill>
                  <a:srgbClr val="0000FF"/>
                </a:solidFill>
              </a:rPr>
              <a:t>”</a:t>
            </a:r>
            <a:r>
              <a:rPr lang="vi-VN" dirty="0">
                <a:solidFill>
                  <a:srgbClr val="0000FF"/>
                </a:solidFill>
              </a:rPr>
              <a:t> như hiện tại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0F8F36-8584-4F61-A766-2B59EC7097E8}"/>
              </a:ext>
            </a:extLst>
          </p:cNvPr>
          <p:cNvSpPr txBox="1"/>
          <p:nvPr/>
        </p:nvSpPr>
        <p:spPr>
          <a:xfrm>
            <a:off x="67579" y="441432"/>
            <a:ext cx="12032057" cy="455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3600"/>
            </a:lvl1pPr>
          </a:lstStyle>
          <a:p>
            <a:r>
              <a:rPr lang="en-US" sz="2400" dirty="0"/>
              <a:t>Re-check Lot NG (Lot Out &amp; Lot NG in process)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7838D1-0A8E-4024-8EB0-788412473EE9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568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B24E493C-CAA2-4890-8769-388D7ECF73C5}"/>
              </a:ext>
            </a:extLst>
          </p:cNvPr>
          <p:cNvSpPr/>
          <p:nvPr/>
        </p:nvSpPr>
        <p:spPr>
          <a:xfrm>
            <a:off x="137376" y="3947694"/>
            <a:ext cx="12009485" cy="2803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IQC E-Chop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1CFEB1-0292-4681-927D-F9A71CCC9896}"/>
              </a:ext>
            </a:extLst>
          </p:cNvPr>
          <p:cNvSpPr/>
          <p:nvPr/>
        </p:nvSpPr>
        <p:spPr>
          <a:xfrm>
            <a:off x="89663" y="1083559"/>
            <a:ext cx="12054624" cy="2359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C9D0B-F55F-44C3-B1F2-8BE44B65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281" y="1465049"/>
            <a:ext cx="5283199" cy="9929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BEA794-61B4-4FD3-8E50-C76BA60F3B76}"/>
              </a:ext>
            </a:extLst>
          </p:cNvPr>
          <p:cNvSpPr txBox="1"/>
          <p:nvPr/>
        </p:nvSpPr>
        <p:spPr>
          <a:xfrm>
            <a:off x="6819031" y="2457950"/>
            <a:ext cx="5288449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kiểm</a:t>
            </a:r>
            <a:r>
              <a:rPr lang="en-US" sz="1400" dirty="0"/>
              <a:t> </a:t>
            </a:r>
            <a:r>
              <a:rPr lang="en-US" sz="1400" dirty="0" err="1"/>
              <a:t>tra</a:t>
            </a:r>
            <a:r>
              <a:rPr lang="en-US" sz="1400" dirty="0"/>
              <a:t>:  </a:t>
            </a:r>
            <a:r>
              <a:rPr lang="en-US" sz="1400" dirty="0" err="1">
                <a:solidFill>
                  <a:srgbClr val="0000FF"/>
                </a:solidFill>
              </a:rPr>
              <a:t>Có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khi</a:t>
            </a:r>
            <a:r>
              <a:rPr lang="en-US" sz="1400" dirty="0"/>
              <a:t> MCS Fix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khu</a:t>
            </a:r>
            <a:r>
              <a:rPr lang="en-US" sz="1400" dirty="0"/>
              <a:t> </a:t>
            </a:r>
            <a:r>
              <a:rPr lang="en-US" sz="1400" dirty="0" err="1"/>
              <a:t>vực</a:t>
            </a:r>
            <a:r>
              <a:rPr lang="en-US" sz="1400" dirty="0"/>
              <a:t> free location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Hàng</a:t>
            </a:r>
            <a:r>
              <a:rPr lang="en-US" sz="1400" dirty="0"/>
              <a:t> None inspection: </a:t>
            </a:r>
            <a:r>
              <a:rPr lang="en-US" sz="1400" dirty="0" err="1">
                <a:solidFill>
                  <a:srgbClr val="FF0000"/>
                </a:solidFill>
              </a:rPr>
              <a:t>Không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vì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fix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khu</a:t>
            </a:r>
            <a:r>
              <a:rPr lang="en-US" sz="1400" dirty="0"/>
              <a:t> </a:t>
            </a:r>
            <a:r>
              <a:rPr lang="en-US" sz="1400" dirty="0" err="1"/>
              <a:t>vực</a:t>
            </a:r>
            <a:r>
              <a:rPr lang="en-US" sz="1400" dirty="0"/>
              <a:t> free location </a:t>
            </a: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dirty="0" err="1">
                <a:sym typeface="Wingdings" panose="05000000000000000000" pitchFamily="2" charset="2"/>
              </a:rPr>
              <a:t>không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thể</a:t>
            </a:r>
            <a:r>
              <a:rPr lang="en-US" sz="1400" dirty="0">
                <a:sym typeface="Wingdings" panose="05000000000000000000" pitchFamily="2" charset="2"/>
              </a:rPr>
              <a:t> E-chop </a:t>
            </a:r>
            <a:r>
              <a:rPr lang="en-US" sz="1400" dirty="0" err="1">
                <a:sym typeface="Wingdings" panose="05000000000000000000" pitchFamily="2" charset="2"/>
              </a:rPr>
              <a:t>khi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quá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hạn</a:t>
            </a:r>
            <a:r>
              <a:rPr lang="en-US" sz="1400" dirty="0">
                <a:sym typeface="Wingdings" panose="05000000000000000000" pitchFamily="2" charset="2"/>
              </a:rPr>
              <a:t> 1 </a:t>
            </a:r>
            <a:r>
              <a:rPr lang="en-US" sz="1400" dirty="0" err="1">
                <a:sym typeface="Wingdings" panose="05000000000000000000" pitchFamily="2" charset="2"/>
              </a:rPr>
              <a:t>năm</a:t>
            </a:r>
            <a:endParaRPr lang="en-US" sz="1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C9B3888-B9BC-45C6-8690-457E8307CED8}"/>
              </a:ext>
            </a:extLst>
          </p:cNvPr>
          <p:cNvSpPr/>
          <p:nvPr/>
        </p:nvSpPr>
        <p:spPr>
          <a:xfrm rot="5400000">
            <a:off x="8038919" y="837751"/>
            <a:ext cx="207073" cy="2646849"/>
          </a:xfrm>
          <a:prstGeom prst="rightBrace">
            <a:avLst>
              <a:gd name="adj1" fmla="val 46344"/>
              <a:gd name="adj2" fmla="val 4860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173B8-4697-4012-92BC-C658EC6B834C}"/>
              </a:ext>
            </a:extLst>
          </p:cNvPr>
          <p:cNvSpPr txBox="1"/>
          <p:nvPr/>
        </p:nvSpPr>
        <p:spPr>
          <a:xfrm>
            <a:off x="6805390" y="1130138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E-chop 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ED4291-2D50-4C5C-9BA2-D69B303584BF}"/>
              </a:ext>
            </a:extLst>
          </p:cNvPr>
          <p:cNvSpPr txBox="1"/>
          <p:nvPr/>
        </p:nvSpPr>
        <p:spPr>
          <a:xfrm>
            <a:off x="179941" y="513977"/>
            <a:ext cx="11964346" cy="506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3600"/>
            </a:lvl1pPr>
          </a:lstStyle>
          <a:p>
            <a:r>
              <a:rPr lang="en-US" sz="2800" dirty="0">
                <a:solidFill>
                  <a:srgbClr val="0000FF"/>
                </a:solidFill>
              </a:rPr>
              <a:t>Recheck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hạn</a:t>
            </a:r>
            <a:r>
              <a:rPr lang="en-US" sz="2800" dirty="0"/>
              <a:t> 1 </a:t>
            </a:r>
            <a:r>
              <a:rPr lang="en-US" sz="2800" dirty="0" err="1"/>
              <a:t>năm</a:t>
            </a:r>
            <a:endParaRPr lang="en-US" sz="2800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36D292B-648B-445A-A2CE-E2889DE5C2C7}"/>
              </a:ext>
            </a:extLst>
          </p:cNvPr>
          <p:cNvGrpSpPr/>
          <p:nvPr/>
        </p:nvGrpSpPr>
        <p:grpSpPr>
          <a:xfrm>
            <a:off x="179941" y="1536414"/>
            <a:ext cx="6497901" cy="1471498"/>
            <a:chOff x="157880" y="1233407"/>
            <a:chExt cx="6497901" cy="147149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39CC4B6-0D39-44B5-9252-F87EE24B7AB5}"/>
                </a:ext>
              </a:extLst>
            </p:cNvPr>
            <p:cNvSpPr/>
            <p:nvPr/>
          </p:nvSpPr>
          <p:spPr>
            <a:xfrm>
              <a:off x="179941" y="1847296"/>
              <a:ext cx="714729" cy="4552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Good receipt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34603B-9097-4E5E-A327-D25005FA033A}"/>
                </a:ext>
              </a:extLst>
            </p:cNvPr>
            <p:cNvSpPr/>
            <p:nvPr/>
          </p:nvSpPr>
          <p:spPr>
            <a:xfrm>
              <a:off x="1555325" y="1847296"/>
              <a:ext cx="560248" cy="4552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IQC check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1C0C4C-86E5-4869-BEE9-32352CB8CE43}"/>
                </a:ext>
              </a:extLst>
            </p:cNvPr>
            <p:cNvSpPr/>
            <p:nvPr/>
          </p:nvSpPr>
          <p:spPr>
            <a:xfrm>
              <a:off x="2425727" y="1847296"/>
              <a:ext cx="640428" cy="4552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Storing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F2DFB8F-A1A8-487A-82F3-B8C800492BAD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>
              <a:off x="894670" y="2074937"/>
              <a:ext cx="6606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F5D71C8-3BAE-489D-B90F-785FD2A3CBC8}"/>
                </a:ext>
              </a:extLst>
            </p:cNvPr>
            <p:cNvCxnSpPr>
              <a:cxnSpLocks/>
              <a:stCxn id="34" idx="3"/>
              <a:endCxn id="40" idx="1"/>
            </p:cNvCxnSpPr>
            <p:nvPr/>
          </p:nvCxnSpPr>
          <p:spPr>
            <a:xfrm>
              <a:off x="2115573" y="2074937"/>
              <a:ext cx="310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6FB88E-F635-4595-B91B-55F353338BD2}"/>
                </a:ext>
              </a:extLst>
            </p:cNvPr>
            <p:cNvSpPr/>
            <p:nvPr/>
          </p:nvSpPr>
          <p:spPr>
            <a:xfrm>
              <a:off x="2102754" y="1805802"/>
              <a:ext cx="459233" cy="350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A1F0963-D514-4C3A-81C0-AA162B461D48}"/>
                </a:ext>
              </a:extLst>
            </p:cNvPr>
            <p:cNvSpPr/>
            <p:nvPr/>
          </p:nvSpPr>
          <p:spPr>
            <a:xfrm>
              <a:off x="873099" y="1665269"/>
              <a:ext cx="767505" cy="54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Inspection</a:t>
              </a:r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5645C933-FE6C-4A3C-A86B-D6DAD1D6ACD5}"/>
                </a:ext>
              </a:extLst>
            </p:cNvPr>
            <p:cNvCxnSpPr>
              <a:cxnSpLocks/>
              <a:stCxn id="30" idx="2"/>
              <a:endCxn id="40" idx="2"/>
            </p:cNvCxnSpPr>
            <p:nvPr/>
          </p:nvCxnSpPr>
          <p:spPr>
            <a:xfrm rot="16200000" flipH="1">
              <a:off x="1641623" y="1198259"/>
              <a:ext cx="12700" cy="220863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9CE5CC-ABDC-462F-B586-280DC2A0D4EE}"/>
                </a:ext>
              </a:extLst>
            </p:cNvPr>
            <p:cNvSpPr/>
            <p:nvPr/>
          </p:nvSpPr>
          <p:spPr>
            <a:xfrm>
              <a:off x="1250689" y="2156353"/>
              <a:ext cx="1311298" cy="54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None inspection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2C568B-A686-4394-BD91-1C174341A920}"/>
                </a:ext>
              </a:extLst>
            </p:cNvPr>
            <p:cNvSpPr/>
            <p:nvPr/>
          </p:nvSpPr>
          <p:spPr>
            <a:xfrm>
              <a:off x="157880" y="1233407"/>
              <a:ext cx="2727577" cy="350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000FF"/>
                  </a:solidFill>
                  <a:latin typeface="Calibri" panose="020F0502020204030204"/>
                </a:rPr>
                <a:t>P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rocedure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4C5B19C-7EF7-4FDE-B6CA-CC318D0A4443}"/>
                </a:ext>
              </a:extLst>
            </p:cNvPr>
            <p:cNvCxnSpPr>
              <a:cxnSpLocks/>
              <a:stCxn id="40" idx="3"/>
              <a:endCxn id="67" idx="1"/>
            </p:cNvCxnSpPr>
            <p:nvPr/>
          </p:nvCxnSpPr>
          <p:spPr>
            <a:xfrm flipV="1">
              <a:off x="3066155" y="2074936"/>
              <a:ext cx="3997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8D4231A-7B33-4FC1-9B5F-6D192044DB2E}"/>
                </a:ext>
              </a:extLst>
            </p:cNvPr>
            <p:cNvSpPr/>
            <p:nvPr/>
          </p:nvSpPr>
          <p:spPr>
            <a:xfrm>
              <a:off x="3465871" y="1847295"/>
              <a:ext cx="594003" cy="4552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IQC check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ED1F4CA-C749-4757-A649-FE695CC5A54B}"/>
                </a:ext>
              </a:extLst>
            </p:cNvPr>
            <p:cNvSpPr/>
            <p:nvPr/>
          </p:nvSpPr>
          <p:spPr>
            <a:xfrm>
              <a:off x="3049834" y="1535046"/>
              <a:ext cx="767505" cy="54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Over 1 </a:t>
              </a:r>
              <a:r>
                <a: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year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61C5D65-C5B1-4903-9F76-7C4D5A0B8A66}"/>
                </a:ext>
              </a:extLst>
            </p:cNvPr>
            <p:cNvSpPr txBox="1"/>
            <p:nvPr/>
          </p:nvSpPr>
          <p:spPr>
            <a:xfrm>
              <a:off x="5253651" y="1292359"/>
              <a:ext cx="1402130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E-chop </a:t>
              </a:r>
              <a:r>
                <a:rPr lang="en-US" dirty="0" err="1"/>
                <a:t>bằng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00FF"/>
                  </a:solidFill>
                </a:rPr>
                <a:t>Receiving card </a:t>
              </a:r>
              <a:r>
                <a:rPr lang="en-US" dirty="0" err="1">
                  <a:solidFill>
                    <a:srgbClr val="0000FF"/>
                  </a:solidFill>
                </a:rPr>
                <a:t>cũ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06C5818-D303-44DF-AEFD-12820968D141}"/>
                </a:ext>
              </a:extLst>
            </p:cNvPr>
            <p:cNvSpPr txBox="1"/>
            <p:nvPr/>
          </p:nvSpPr>
          <p:spPr>
            <a:xfrm>
              <a:off x="5225506" y="1841016"/>
              <a:ext cx="1383239" cy="46791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200" dirty="0"/>
                <a:t>Manual Chop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A97E506-09A9-4B86-858E-502FA24A38E5}"/>
                </a:ext>
              </a:extLst>
            </p:cNvPr>
            <p:cNvCxnSpPr>
              <a:cxnSpLocks/>
              <a:stCxn id="67" idx="3"/>
              <a:endCxn id="83" idx="1"/>
            </p:cNvCxnSpPr>
            <p:nvPr/>
          </p:nvCxnSpPr>
          <p:spPr>
            <a:xfrm flipV="1">
              <a:off x="4059874" y="1523192"/>
              <a:ext cx="1193777" cy="5517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DB120E8-4BEF-4ADB-9D3D-9CC77902F923}"/>
                </a:ext>
              </a:extLst>
            </p:cNvPr>
            <p:cNvSpPr/>
            <p:nvPr/>
          </p:nvSpPr>
          <p:spPr>
            <a:xfrm rot="19790309">
              <a:off x="3982223" y="1285432"/>
              <a:ext cx="767505" cy="54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time Inspection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9E320EE-782F-479C-8D51-160C70E0145F}"/>
                </a:ext>
              </a:extLst>
            </p:cNvPr>
            <p:cNvSpPr/>
            <p:nvPr/>
          </p:nvSpPr>
          <p:spPr>
            <a:xfrm>
              <a:off x="4198083" y="1989663"/>
              <a:ext cx="1078676" cy="54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time None Inspection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2CBEAC1-D799-4448-9946-06C61D31001C}"/>
                </a:ext>
              </a:extLst>
            </p:cNvPr>
            <p:cNvCxnSpPr>
              <a:cxnSpLocks/>
              <a:stCxn id="67" idx="3"/>
              <a:endCxn id="84" idx="1"/>
            </p:cNvCxnSpPr>
            <p:nvPr/>
          </p:nvCxnSpPr>
          <p:spPr>
            <a:xfrm>
              <a:off x="4059874" y="2074936"/>
              <a:ext cx="1165632" cy="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D310E8-A6A1-499D-B257-AB7A20B7E564}"/>
              </a:ext>
            </a:extLst>
          </p:cNvPr>
          <p:cNvSpPr/>
          <p:nvPr/>
        </p:nvSpPr>
        <p:spPr>
          <a:xfrm>
            <a:off x="324095" y="4780307"/>
            <a:ext cx="701538" cy="4549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receipt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0755BA8-DED4-4CE6-B19D-06E4604122AE}"/>
              </a:ext>
            </a:extLst>
          </p:cNvPr>
          <p:cNvSpPr/>
          <p:nvPr/>
        </p:nvSpPr>
        <p:spPr>
          <a:xfrm>
            <a:off x="1674095" y="4780307"/>
            <a:ext cx="549908" cy="4549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check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47D8FDA-316E-4F63-A8FA-BD636F1F7834}"/>
              </a:ext>
            </a:extLst>
          </p:cNvPr>
          <p:cNvSpPr/>
          <p:nvPr/>
        </p:nvSpPr>
        <p:spPr>
          <a:xfrm>
            <a:off x="2528433" y="4780307"/>
            <a:ext cx="628608" cy="4549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5A7B915-3098-4274-A6E9-46637424A204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>
          <a:xfrm>
            <a:off x="1025633" y="5007803"/>
            <a:ext cx="648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2CBA55B-4D0C-4A9C-9D23-DA9CBF3683A4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2224003" y="5007803"/>
            <a:ext cx="304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5F1576-4912-4567-969F-8402F89042C1}"/>
              </a:ext>
            </a:extLst>
          </p:cNvPr>
          <p:cNvSpPr/>
          <p:nvPr/>
        </p:nvSpPr>
        <p:spPr>
          <a:xfrm>
            <a:off x="2211420" y="4738840"/>
            <a:ext cx="450757" cy="35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69F4D0-7340-42FB-91C3-303D51D34C6D}"/>
              </a:ext>
            </a:extLst>
          </p:cNvPr>
          <p:cNvSpPr/>
          <p:nvPr/>
        </p:nvSpPr>
        <p:spPr>
          <a:xfrm>
            <a:off x="1004460" y="4598397"/>
            <a:ext cx="753340" cy="548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Inspection</a:t>
            </a: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43AC9F32-ECFB-4824-9034-471F69776A4C}"/>
              </a:ext>
            </a:extLst>
          </p:cNvPr>
          <p:cNvCxnSpPr>
            <a:cxnSpLocks/>
            <a:stCxn id="109" idx="2"/>
            <a:endCxn id="111" idx="2"/>
          </p:cNvCxnSpPr>
          <p:nvPr/>
        </p:nvCxnSpPr>
        <p:spPr>
          <a:xfrm rot="16200000" flipH="1">
            <a:off x="1758687" y="4151361"/>
            <a:ext cx="12692" cy="216787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13EB7F-E9A6-4C7E-A172-A2B46484CD3E}"/>
              </a:ext>
            </a:extLst>
          </p:cNvPr>
          <p:cNvSpPr/>
          <p:nvPr/>
        </p:nvSpPr>
        <p:spPr>
          <a:xfrm>
            <a:off x="1375081" y="5089167"/>
            <a:ext cx="1287097" cy="548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None inspection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DFA128-6373-41E2-A17A-F96BD40B576D}"/>
              </a:ext>
            </a:extLst>
          </p:cNvPr>
          <p:cNvSpPr/>
          <p:nvPr/>
        </p:nvSpPr>
        <p:spPr>
          <a:xfrm>
            <a:off x="302441" y="4166811"/>
            <a:ext cx="2677237" cy="35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FF"/>
                </a:solidFill>
                <a:latin typeface="Calibri" panose="020F0502020204030204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rocedure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82C694D-27AE-4332-85BE-934A6EBA9F99}"/>
              </a:ext>
            </a:extLst>
          </p:cNvPr>
          <p:cNvCxnSpPr>
            <a:cxnSpLocks/>
            <a:stCxn id="111" idx="3"/>
            <a:endCxn id="120" idx="1"/>
          </p:cNvCxnSpPr>
          <p:nvPr/>
        </p:nvCxnSpPr>
        <p:spPr>
          <a:xfrm flipV="1">
            <a:off x="3157041" y="5007802"/>
            <a:ext cx="3923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7469487-6A06-464E-B250-90745E5BE11D}"/>
              </a:ext>
            </a:extLst>
          </p:cNvPr>
          <p:cNvSpPr/>
          <p:nvPr/>
        </p:nvSpPr>
        <p:spPr>
          <a:xfrm>
            <a:off x="3549380" y="4780306"/>
            <a:ext cx="583040" cy="4549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check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825956-CBAD-4B53-BD76-46F11536FFEC}"/>
              </a:ext>
            </a:extLst>
          </p:cNvPr>
          <p:cNvSpPr/>
          <p:nvPr/>
        </p:nvSpPr>
        <p:spPr>
          <a:xfrm>
            <a:off x="3141021" y="4468257"/>
            <a:ext cx="753340" cy="548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 1 </a:t>
            </a:r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year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636232-7629-4491-BBB8-BC3C5714EE34}"/>
              </a:ext>
            </a:extLst>
          </p:cNvPr>
          <p:cNvSpPr txBox="1"/>
          <p:nvPr/>
        </p:nvSpPr>
        <p:spPr>
          <a:xfrm>
            <a:off x="7083539" y="4052203"/>
            <a:ext cx="3086565" cy="276999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E-chop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Receiving card </a:t>
            </a:r>
            <a:r>
              <a:rPr lang="en-US" dirty="0" err="1">
                <a:solidFill>
                  <a:srgbClr val="0000FF"/>
                </a:solidFill>
              </a:rPr>
              <a:t>cũ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70E2832-BE7B-4FCF-96A0-AD8F0D24987A}"/>
              </a:ext>
            </a:extLst>
          </p:cNvPr>
          <p:cNvSpPr txBox="1"/>
          <p:nvPr/>
        </p:nvSpPr>
        <p:spPr>
          <a:xfrm>
            <a:off x="7083538" y="5464302"/>
            <a:ext cx="3086565" cy="467612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r>
              <a:rPr lang="en-US" sz="1200" dirty="0"/>
              <a:t>Manual Chop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F0B42C-8661-4706-8343-7E480DAD4B01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4132420" y="4190703"/>
            <a:ext cx="2951119" cy="817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F16838-10DA-498D-BF11-E5CB873979E5}"/>
              </a:ext>
            </a:extLst>
          </p:cNvPr>
          <p:cNvSpPr/>
          <p:nvPr/>
        </p:nvSpPr>
        <p:spPr>
          <a:xfrm rot="20730905">
            <a:off x="5171210" y="4188165"/>
            <a:ext cx="1380900" cy="334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time Inspection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997D045-73A3-4CFA-BC43-3A9B143C8E0A}"/>
              </a:ext>
            </a:extLst>
          </p:cNvPr>
          <p:cNvSpPr/>
          <p:nvPr/>
        </p:nvSpPr>
        <p:spPr>
          <a:xfrm>
            <a:off x="4881971" y="4644129"/>
            <a:ext cx="2071904" cy="425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time None Inspection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 MCS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36B8D0F-B397-4AF2-A3D2-FC58930F01DF}"/>
              </a:ext>
            </a:extLst>
          </p:cNvPr>
          <p:cNvCxnSpPr>
            <a:cxnSpLocks/>
            <a:stCxn id="120" idx="3"/>
            <a:endCxn id="123" idx="1"/>
          </p:cNvCxnSpPr>
          <p:nvPr/>
        </p:nvCxnSpPr>
        <p:spPr>
          <a:xfrm>
            <a:off x="4132420" y="5007801"/>
            <a:ext cx="2951118" cy="690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AC16623-066C-4996-AB5B-4D6C481CBE40}"/>
              </a:ext>
            </a:extLst>
          </p:cNvPr>
          <p:cNvSpPr txBox="1"/>
          <p:nvPr/>
        </p:nvSpPr>
        <p:spPr>
          <a:xfrm>
            <a:off x="249715" y="6157974"/>
            <a:ext cx="1189457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342900" indent="-342900">
              <a:buFont typeface="Wingdings" panose="05000000000000000000" pitchFamily="2" charset="2"/>
              <a:buChar char="q"/>
              <a:defRPr kumimoji="1"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Giải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: IT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function insert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lôt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r>
              <a:rPr lang="en-US" dirty="0">
                <a:solidFill>
                  <a:schemeClr val="tx1"/>
                </a:solidFill>
              </a:rPr>
              <a:t> None Inspection </a:t>
            </a:r>
            <a:r>
              <a:rPr lang="en-US" dirty="0" err="1">
                <a:solidFill>
                  <a:schemeClr val="tx1"/>
                </a:solidFill>
              </a:rPr>
              <a:t>dựa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trên</a:t>
            </a:r>
            <a:r>
              <a:rPr lang="en-US" dirty="0">
                <a:solidFill>
                  <a:schemeClr val="tx1"/>
                </a:solidFill>
              </a:rPr>
              <a:t> Receiving card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095A104-2343-4F06-B257-544B56850D57}"/>
              </a:ext>
            </a:extLst>
          </p:cNvPr>
          <p:cNvSpPr txBox="1"/>
          <p:nvPr/>
        </p:nvSpPr>
        <p:spPr>
          <a:xfrm>
            <a:off x="7072904" y="4733732"/>
            <a:ext cx="3097200" cy="461665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E-chop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List </a:t>
            </a:r>
            <a:r>
              <a:rPr lang="en-US" dirty="0" err="1">
                <a:solidFill>
                  <a:srgbClr val="0000FF"/>
                </a:solidFill>
              </a:rPr>
              <a:t>quá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hạn</a:t>
            </a:r>
            <a:r>
              <a:rPr lang="en-US" dirty="0">
                <a:solidFill>
                  <a:srgbClr val="0000FF"/>
                </a:solidFill>
              </a:rPr>
              <a:t>  do MCS input </a:t>
            </a:r>
            <a:r>
              <a:rPr lang="en-US" dirty="0" err="1">
                <a:solidFill>
                  <a:srgbClr val="0000FF"/>
                </a:solidFill>
              </a:rPr>
              <a:t>lên</a:t>
            </a:r>
            <a:r>
              <a:rPr lang="en-US" dirty="0">
                <a:solidFill>
                  <a:srgbClr val="0000FF"/>
                </a:solidFill>
              </a:rPr>
              <a:t> E-chop system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1AC2F17-0D69-432F-BD2E-2523D140C415}"/>
              </a:ext>
            </a:extLst>
          </p:cNvPr>
          <p:cNvCxnSpPr>
            <a:cxnSpLocks/>
            <a:stCxn id="120" idx="3"/>
            <a:endCxn id="137" idx="1"/>
          </p:cNvCxnSpPr>
          <p:nvPr/>
        </p:nvCxnSpPr>
        <p:spPr>
          <a:xfrm flipV="1">
            <a:off x="4132420" y="4964565"/>
            <a:ext cx="2940484" cy="43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41ED095-C6CF-40A0-B036-BF14D8382B48}"/>
              </a:ext>
            </a:extLst>
          </p:cNvPr>
          <p:cNvSpPr/>
          <p:nvPr/>
        </p:nvSpPr>
        <p:spPr>
          <a:xfrm rot="749489">
            <a:off x="4903421" y="5074995"/>
            <a:ext cx="2071904" cy="425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time None Inspection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 SMT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AD7217AB-BC22-42D6-B348-DAD3F7DBCF17}"/>
              </a:ext>
            </a:extLst>
          </p:cNvPr>
          <p:cNvSpPr/>
          <p:nvPr/>
        </p:nvSpPr>
        <p:spPr>
          <a:xfrm>
            <a:off x="5763491" y="3506244"/>
            <a:ext cx="692727" cy="254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585D4C-8CF5-49B8-907B-783DDA6FA866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9143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IQC E-Chop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B6EB14-8584-471F-986C-B026AA3B2856}"/>
              </a:ext>
            </a:extLst>
          </p:cNvPr>
          <p:cNvSpPr txBox="1"/>
          <p:nvPr/>
        </p:nvSpPr>
        <p:spPr>
          <a:xfrm>
            <a:off x="4791134" y="1796156"/>
            <a:ext cx="14877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DAA47-A1AC-49A0-ACE9-AFBD00BD4B20}"/>
              </a:ext>
            </a:extLst>
          </p:cNvPr>
          <p:cNvSpPr/>
          <p:nvPr/>
        </p:nvSpPr>
        <p:spPr>
          <a:xfrm>
            <a:off x="4104589" y="1010166"/>
            <a:ext cx="2996403" cy="220204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EAFA78-049B-4170-8465-9BBB8C152758}"/>
              </a:ext>
            </a:extLst>
          </p:cNvPr>
          <p:cNvSpPr/>
          <p:nvPr/>
        </p:nvSpPr>
        <p:spPr>
          <a:xfrm>
            <a:off x="143532" y="3262656"/>
            <a:ext cx="5194536" cy="353044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2D3FB-16BE-4A35-A987-A2664F81F4FF}"/>
              </a:ext>
            </a:extLst>
          </p:cNvPr>
          <p:cNvSpPr txBox="1"/>
          <p:nvPr/>
        </p:nvSpPr>
        <p:spPr>
          <a:xfrm>
            <a:off x="680055" y="1679866"/>
            <a:ext cx="22250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List </a:t>
            </a:r>
            <a:r>
              <a:rPr lang="en-US" dirty="0" err="1">
                <a:solidFill>
                  <a:srgbClr val="0000FF"/>
                </a:solidFill>
              </a:rPr>
              <a:t>hàng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quá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hạn</a:t>
            </a:r>
            <a:r>
              <a:rPr lang="en-US" dirty="0">
                <a:solidFill>
                  <a:srgbClr val="0000FF"/>
                </a:solidFill>
              </a:rPr>
              <a:t> 1 </a:t>
            </a:r>
            <a:r>
              <a:rPr lang="en-US" dirty="0" err="1">
                <a:solidFill>
                  <a:srgbClr val="0000FF"/>
                </a:solidFill>
              </a:rPr>
              <a:t>năm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3673A4-8D50-49DF-ADF9-517980FCB9C2}"/>
              </a:ext>
            </a:extLst>
          </p:cNvPr>
          <p:cNvSpPr txBox="1"/>
          <p:nvPr/>
        </p:nvSpPr>
        <p:spPr>
          <a:xfrm>
            <a:off x="871760" y="1000499"/>
            <a:ext cx="196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ighlight>
                  <a:srgbClr val="00FFFF"/>
                </a:highlight>
              </a:rPr>
              <a:t>1 </a:t>
            </a:r>
            <a:r>
              <a:rPr lang="en-US" u="sng" dirty="0" err="1">
                <a:highlight>
                  <a:srgbClr val="00FFFF"/>
                </a:highlight>
              </a:rPr>
              <a:t>tháng</a:t>
            </a:r>
            <a:r>
              <a:rPr lang="en-US" u="sng" dirty="0">
                <a:highlight>
                  <a:srgbClr val="00FFFF"/>
                </a:highlight>
              </a:rPr>
              <a:t> tr</a:t>
            </a:r>
            <a:r>
              <a:rPr lang="vi-VN" u="sng" dirty="0">
                <a:highlight>
                  <a:srgbClr val="00FFFF"/>
                </a:highlight>
              </a:rPr>
              <a:t>ư</a:t>
            </a:r>
            <a:r>
              <a:rPr lang="en-US" u="sng" dirty="0" err="1">
                <a:highlight>
                  <a:srgbClr val="00FFFF"/>
                </a:highlight>
              </a:rPr>
              <a:t>ớc</a:t>
            </a:r>
            <a:r>
              <a:rPr lang="en-US" dirty="0">
                <a:highlight>
                  <a:srgbClr val="00FFFF"/>
                </a:highlight>
              </a:rPr>
              <a:t>: </a:t>
            </a:r>
            <a:r>
              <a:rPr lang="en-US" dirty="0"/>
              <a:t>SMT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IQC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CAE5EB-E1A0-4772-A6F9-F9A724227021}"/>
              </a:ext>
            </a:extLst>
          </p:cNvPr>
          <p:cNvSpPr txBox="1"/>
          <p:nvPr/>
        </p:nvSpPr>
        <p:spPr>
          <a:xfrm>
            <a:off x="4104589" y="989138"/>
            <a:ext cx="292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highlight>
                  <a:srgbClr val="00FFFF"/>
                </a:highlight>
              </a:rPr>
              <a:t>Ngày</a:t>
            </a:r>
            <a:r>
              <a:rPr lang="en-US" u="sng" dirty="0">
                <a:highlight>
                  <a:srgbClr val="00FFFF"/>
                </a:highlight>
              </a:rPr>
              <a:t> </a:t>
            </a:r>
            <a:r>
              <a:rPr lang="en-US" u="sng" dirty="0" err="1">
                <a:highlight>
                  <a:srgbClr val="00FFFF"/>
                </a:highlight>
              </a:rPr>
              <a:t>Kiểm</a:t>
            </a:r>
            <a:r>
              <a:rPr lang="en-US" u="sng" dirty="0">
                <a:highlight>
                  <a:srgbClr val="00FFFF"/>
                </a:highlight>
              </a:rPr>
              <a:t> </a:t>
            </a:r>
            <a:r>
              <a:rPr lang="en-US" u="sng" dirty="0" err="1">
                <a:highlight>
                  <a:srgbClr val="00FFFF"/>
                </a:highlight>
              </a:rPr>
              <a:t>tra</a:t>
            </a:r>
            <a:r>
              <a:rPr lang="en-US" u="sng" dirty="0">
                <a:highlight>
                  <a:srgbClr val="00FFFF"/>
                </a:highlight>
              </a:rPr>
              <a:t>:</a:t>
            </a:r>
            <a:r>
              <a:rPr lang="en-US" dirty="0">
                <a:highlight>
                  <a:srgbClr val="00FFFF"/>
                </a:highlight>
              </a:rPr>
              <a:t> </a:t>
            </a:r>
          </a:p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SMT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E76CC0-623E-47D9-9103-1846751EF4B4}"/>
              </a:ext>
            </a:extLst>
          </p:cNvPr>
          <p:cNvSpPr txBox="1"/>
          <p:nvPr/>
        </p:nvSpPr>
        <p:spPr>
          <a:xfrm>
            <a:off x="8728756" y="1010165"/>
            <a:ext cx="2591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highlight>
                  <a:srgbClr val="00FFFF"/>
                </a:highlight>
              </a:rPr>
              <a:t>Kiểm</a:t>
            </a:r>
            <a:r>
              <a:rPr lang="en-US" u="sng" dirty="0">
                <a:highlight>
                  <a:srgbClr val="00FFFF"/>
                </a:highlight>
              </a:rPr>
              <a:t> </a:t>
            </a:r>
            <a:r>
              <a:rPr lang="en-US" u="sng" dirty="0" err="1">
                <a:highlight>
                  <a:srgbClr val="00FFFF"/>
                </a:highlight>
              </a:rPr>
              <a:t>tra</a:t>
            </a:r>
            <a:r>
              <a:rPr lang="en-US" u="sng" dirty="0">
                <a:highlight>
                  <a:srgbClr val="00FFFF"/>
                </a:highlight>
              </a:rPr>
              <a:t> </a:t>
            </a:r>
            <a:r>
              <a:rPr lang="en-US" u="sng" dirty="0" err="1">
                <a:highlight>
                  <a:srgbClr val="00FFFF"/>
                </a:highlight>
              </a:rPr>
              <a:t>xong</a:t>
            </a:r>
            <a:r>
              <a:rPr lang="en-US" u="sng" dirty="0">
                <a:highlight>
                  <a:srgbClr val="00FFFF"/>
                </a:highlight>
              </a:rPr>
              <a:t>: </a:t>
            </a:r>
          </a:p>
          <a:p>
            <a:endParaRPr lang="en-US" u="sng" dirty="0">
              <a:highlight>
                <a:srgbClr val="00FFFF"/>
              </a:highlight>
            </a:endParaRPr>
          </a:p>
          <a:p>
            <a:endParaRPr lang="en-US" u="sng" dirty="0">
              <a:highlight>
                <a:srgbClr val="00FFFF"/>
              </a:highlight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thể</a:t>
            </a:r>
            <a:r>
              <a:rPr lang="en-US" dirty="0">
                <a:solidFill>
                  <a:srgbClr val="FF0000"/>
                </a:solidFill>
              </a:rPr>
              <a:t> E chop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6C3203-7F31-4176-AD75-59F6462D7122}"/>
              </a:ext>
            </a:extLst>
          </p:cNvPr>
          <p:cNvSpPr/>
          <p:nvPr/>
        </p:nvSpPr>
        <p:spPr>
          <a:xfrm>
            <a:off x="8728755" y="989138"/>
            <a:ext cx="2706111" cy="22230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1A32E4-BB15-4E91-947A-BEB93393F0E3}"/>
              </a:ext>
            </a:extLst>
          </p:cNvPr>
          <p:cNvSpPr/>
          <p:nvPr/>
        </p:nvSpPr>
        <p:spPr>
          <a:xfrm>
            <a:off x="3350475" y="981171"/>
            <a:ext cx="582416" cy="314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0F7FDCB-44B7-4F60-8240-D29CD8509DB6}"/>
              </a:ext>
            </a:extLst>
          </p:cNvPr>
          <p:cNvSpPr/>
          <p:nvPr/>
        </p:nvSpPr>
        <p:spPr>
          <a:xfrm>
            <a:off x="7590062" y="1000499"/>
            <a:ext cx="582416" cy="314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3D568B-0F2F-4C71-8E3F-EEED33BF324E}"/>
              </a:ext>
            </a:extLst>
          </p:cNvPr>
          <p:cNvSpPr txBox="1"/>
          <p:nvPr/>
        </p:nvSpPr>
        <p:spPr>
          <a:xfrm>
            <a:off x="728553" y="2404795"/>
            <a:ext cx="216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Trong</a:t>
            </a:r>
            <a:r>
              <a:rPr lang="en-US" dirty="0">
                <a:solidFill>
                  <a:srgbClr val="FF0000"/>
                </a:solidFill>
              </a:rPr>
              <a:t> list </a:t>
            </a:r>
            <a:r>
              <a:rPr lang="en-US" dirty="0" err="1">
                <a:solidFill>
                  <a:srgbClr val="FF0000"/>
                </a:solidFill>
              </a:rPr>
              <a:t>này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số</a:t>
            </a:r>
            <a:r>
              <a:rPr lang="en-US" dirty="0">
                <a:solidFill>
                  <a:srgbClr val="FF0000"/>
                </a:solidFill>
              </a:rPr>
              <a:t> Invoice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9FB6F-FC86-4F06-84C3-81B3D8B1BEFD}"/>
              </a:ext>
            </a:extLst>
          </p:cNvPr>
          <p:cNvSpPr txBox="1"/>
          <p:nvPr/>
        </p:nvSpPr>
        <p:spPr>
          <a:xfrm>
            <a:off x="4362122" y="2475745"/>
            <a:ext cx="23457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Receiving card </a:t>
            </a:r>
            <a:r>
              <a:rPr lang="en-US" dirty="0" err="1"/>
              <a:t>cũ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1D8548-FB79-4DDB-8780-26B4D5118CD2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5535001" y="2165488"/>
            <a:ext cx="1" cy="310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3089CEA-AD8C-4198-A3EF-B39717FE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949" y="5351434"/>
            <a:ext cx="1456503" cy="1388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9CD865-8DE1-42AE-AC42-343525CB4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6431" y="5717979"/>
            <a:ext cx="2027186" cy="1022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6D459-AACF-4B83-8DE0-0E980638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4033" y="4172707"/>
            <a:ext cx="1842972" cy="21732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7098A46-9ECF-4A07-B628-42F7D54464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565537" y="5400330"/>
            <a:ext cx="238527" cy="22518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BB62798-A709-4D99-9AB6-01DF1DF4E51E}"/>
              </a:ext>
            </a:extLst>
          </p:cNvPr>
          <p:cNvSpPr txBox="1"/>
          <p:nvPr/>
        </p:nvSpPr>
        <p:spPr>
          <a:xfrm>
            <a:off x="480315" y="3691530"/>
            <a:ext cx="225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card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Invoice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1BD0C0-C0F9-4B65-9885-CB617DA3D3B4}"/>
              </a:ext>
            </a:extLst>
          </p:cNvPr>
          <p:cNvSpPr txBox="1"/>
          <p:nvPr/>
        </p:nvSpPr>
        <p:spPr>
          <a:xfrm>
            <a:off x="2964102" y="3418593"/>
            <a:ext cx="22518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cuộn</a:t>
            </a:r>
            <a:r>
              <a:rPr lang="en-US" dirty="0"/>
              <a:t> LK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dán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label </a:t>
            </a:r>
            <a:r>
              <a:rPr lang="en-US" dirty="0" err="1"/>
              <a:t>Panacim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3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cuộn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FD2E80-F040-4C30-8EA4-8F6F3DF205F3}"/>
              </a:ext>
            </a:extLst>
          </p:cNvPr>
          <p:cNvSpPr txBox="1"/>
          <p:nvPr/>
        </p:nvSpPr>
        <p:spPr>
          <a:xfrm>
            <a:off x="488956" y="3381430"/>
            <a:ext cx="22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86C2E5-83CC-4D12-A669-B018C095B9ED}"/>
              </a:ext>
            </a:extLst>
          </p:cNvPr>
          <p:cNvSpPr txBox="1"/>
          <p:nvPr/>
        </p:nvSpPr>
        <p:spPr>
          <a:xfrm>
            <a:off x="5819285" y="3322198"/>
            <a:ext cx="22518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SMT</a:t>
            </a:r>
          </a:p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3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Panacim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cuộn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B27A03-2E48-4B0D-8A17-1372B3004995}"/>
              </a:ext>
            </a:extLst>
          </p:cNvPr>
          <p:cNvSpPr/>
          <p:nvPr/>
        </p:nvSpPr>
        <p:spPr>
          <a:xfrm>
            <a:off x="198138" y="990764"/>
            <a:ext cx="2996403" cy="216190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DA4561-27E7-413F-9CF7-4C67CB0ECA28}"/>
              </a:ext>
            </a:extLst>
          </p:cNvPr>
          <p:cNvSpPr/>
          <p:nvPr/>
        </p:nvSpPr>
        <p:spPr>
          <a:xfrm>
            <a:off x="5631291" y="3237564"/>
            <a:ext cx="2517554" cy="355553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0DBFFB-874E-4744-91B1-70A39FBBDA2D}"/>
              </a:ext>
            </a:extLst>
          </p:cNvPr>
          <p:cNvSpPr txBox="1"/>
          <p:nvPr/>
        </p:nvSpPr>
        <p:spPr>
          <a:xfrm>
            <a:off x="9089107" y="4197711"/>
            <a:ext cx="2345759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 err="1">
                <a:solidFill>
                  <a:srgbClr val="FF0000"/>
                </a:solidFill>
              </a:rPr>
              <a:t>Mất</a:t>
            </a:r>
            <a:r>
              <a:rPr lang="en-US" dirty="0">
                <a:solidFill>
                  <a:srgbClr val="FF0000"/>
                </a:solidFill>
              </a:rPr>
              <a:t> Link </a:t>
            </a:r>
            <a:r>
              <a:rPr lang="en-US" dirty="0" err="1">
                <a:solidFill>
                  <a:srgbClr val="FF0000"/>
                </a:solidFill>
              </a:rPr>
              <a:t>thông</a:t>
            </a:r>
            <a:r>
              <a:rPr lang="en-US" dirty="0">
                <a:solidFill>
                  <a:srgbClr val="FF0000"/>
                </a:solidFill>
              </a:rPr>
              <a:t> tin </a:t>
            </a:r>
            <a:r>
              <a:rPr lang="en-US" dirty="0" err="1">
                <a:solidFill>
                  <a:srgbClr val="FF0000"/>
                </a:solidFill>
              </a:rPr>
              <a:t>giữa</a:t>
            </a:r>
            <a:r>
              <a:rPr lang="en-US" dirty="0">
                <a:solidFill>
                  <a:srgbClr val="FF0000"/>
                </a:solidFill>
              </a:rPr>
              <a:t> Invoice </a:t>
            </a:r>
            <a:r>
              <a:rPr lang="en-US" dirty="0" err="1">
                <a:solidFill>
                  <a:srgbClr val="FF0000"/>
                </a:solidFill>
              </a:rPr>
              <a:t>nhập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thực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tế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Thực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một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này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nhiều</a:t>
            </a:r>
            <a:r>
              <a:rPr lang="en-US" dirty="0">
                <a:solidFill>
                  <a:srgbClr val="FF0000"/>
                </a:solidFill>
              </a:rPr>
              <a:t> Invoice </a:t>
            </a:r>
            <a:r>
              <a:rPr lang="en-US" dirty="0" err="1">
                <a:solidFill>
                  <a:srgbClr val="FF0000"/>
                </a:solidFill>
              </a:rPr>
              <a:t>cho</a:t>
            </a:r>
            <a:r>
              <a:rPr lang="en-US" dirty="0">
                <a:solidFill>
                  <a:srgbClr val="FF0000"/>
                </a:solidFill>
              </a:rPr>
              <a:t> 1 </a:t>
            </a:r>
            <a:r>
              <a:rPr lang="en-US" dirty="0" err="1">
                <a:solidFill>
                  <a:srgbClr val="FF0000"/>
                </a:solidFill>
              </a:rPr>
              <a:t>mã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llinh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kiện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32AD0D5-6D92-4C3C-A417-6A4335918C46}"/>
              </a:ext>
            </a:extLst>
          </p:cNvPr>
          <p:cNvSpPr/>
          <p:nvPr/>
        </p:nvSpPr>
        <p:spPr>
          <a:xfrm>
            <a:off x="8356969" y="4807542"/>
            <a:ext cx="524013" cy="563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6432F4-97A8-4C70-B76F-827CE62E9297}"/>
              </a:ext>
            </a:extLst>
          </p:cNvPr>
          <p:cNvSpPr txBox="1"/>
          <p:nvPr/>
        </p:nvSpPr>
        <p:spPr>
          <a:xfrm>
            <a:off x="0" y="490458"/>
            <a:ext cx="12192000" cy="4295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solidFill>
                  <a:srgbClr val="0000FF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400" dirty="0" err="1"/>
              <a:t>Hàngquá</a:t>
            </a:r>
            <a:r>
              <a:rPr lang="en-US" sz="2400" dirty="0"/>
              <a:t> </a:t>
            </a:r>
            <a:r>
              <a:rPr lang="en-US" sz="2400" dirty="0" err="1"/>
              <a:t>hạn</a:t>
            </a:r>
            <a:r>
              <a:rPr lang="en-US" sz="2400" dirty="0"/>
              <a:t> 1 </a:t>
            </a:r>
            <a:r>
              <a:rPr lang="en-US" sz="2400" dirty="0" err="1"/>
              <a:t>năm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SMT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439DA-D3A6-4605-866F-D31583CCCC68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4402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IQC E-Chop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19797-B128-4751-80AE-50D051E3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05" y="1617945"/>
            <a:ext cx="2893444" cy="1994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C666C-AEB4-4FAC-A35C-5AC54525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95" y="3789218"/>
            <a:ext cx="2338830" cy="2965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22C93-2044-4F0F-B152-0C023607C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63043" y="2311655"/>
            <a:ext cx="5099226" cy="3711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E0E9D-55AE-498C-9E75-2ED952A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6149" y="1557417"/>
            <a:ext cx="2552791" cy="2667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46A49-3455-41BC-9579-2F0BFBF06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752" y="4236459"/>
            <a:ext cx="3817538" cy="23435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D08470-873D-4182-BAD8-D22EF4EEA4EF}"/>
              </a:ext>
            </a:extLst>
          </p:cNvPr>
          <p:cNvSpPr txBox="1"/>
          <p:nvPr/>
        </p:nvSpPr>
        <p:spPr>
          <a:xfrm>
            <a:off x="216081" y="963309"/>
            <a:ext cx="3363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MCS </a:t>
            </a:r>
            <a:r>
              <a:rPr lang="en-US" dirty="0" err="1"/>
              <a:t>hoặc</a:t>
            </a:r>
            <a:r>
              <a:rPr lang="en-US" dirty="0"/>
              <a:t> SMT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F9719E-3639-4DA6-82CA-A60E380CF756}"/>
              </a:ext>
            </a:extLst>
          </p:cNvPr>
          <p:cNvSpPr txBox="1"/>
          <p:nvPr/>
        </p:nvSpPr>
        <p:spPr>
          <a:xfrm>
            <a:off x="4270308" y="991515"/>
            <a:ext cx="357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IQC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part card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dấu</a:t>
            </a:r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62032C-8E01-4CA3-93BB-730F20587EB9}"/>
              </a:ext>
            </a:extLst>
          </p:cNvPr>
          <p:cNvSpPr/>
          <p:nvPr/>
        </p:nvSpPr>
        <p:spPr>
          <a:xfrm>
            <a:off x="3633791" y="1009166"/>
            <a:ext cx="582416" cy="314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D2675-AA67-4936-A650-87E5E4E976DA}"/>
              </a:ext>
            </a:extLst>
          </p:cNvPr>
          <p:cNvSpPr txBox="1"/>
          <p:nvPr/>
        </p:nvSpPr>
        <p:spPr>
          <a:xfrm>
            <a:off x="0" y="490458"/>
            <a:ext cx="12192000" cy="4295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2800">
                <a:solidFill>
                  <a:srgbClr val="0000FF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400" dirty="0"/>
              <a:t>Quy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SMT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3CC36-9FDF-42E4-95A1-DC7C6AF002C1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9270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IQC E-Chop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0F8F36-8584-4F61-A766-2B59EC7097E8}"/>
              </a:ext>
            </a:extLst>
          </p:cNvPr>
          <p:cNvSpPr txBox="1"/>
          <p:nvPr/>
        </p:nvSpPr>
        <p:spPr>
          <a:xfrm>
            <a:off x="67579" y="441432"/>
            <a:ext cx="12032057" cy="455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3600"/>
            </a:lvl1pPr>
          </a:lstStyle>
          <a:p>
            <a:r>
              <a:rPr lang="en-US" sz="2400" dirty="0"/>
              <a:t>T</a:t>
            </a:r>
            <a:r>
              <a:rPr lang="vi-VN" sz="2400" dirty="0"/>
              <a:t>rừ số lượng check RoHS và Test cồn 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7838D1-0A8E-4024-8EB0-788412473EE9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2AA69E-7107-422F-9F29-A32659C8F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74976"/>
              </p:ext>
            </p:extLst>
          </p:nvPr>
        </p:nvGraphicFramePr>
        <p:xfrm>
          <a:off x="135329" y="1325416"/>
          <a:ext cx="4569196" cy="5532584"/>
        </p:xfrm>
        <a:graphic>
          <a:graphicData uri="http://schemas.openxmlformats.org/drawingml/2006/table">
            <a:tbl>
              <a:tblPr/>
              <a:tblGrid>
                <a:gridCol w="454546">
                  <a:extLst>
                    <a:ext uri="{9D8B030D-6E8A-4147-A177-3AD203B41FA5}">
                      <a16:colId xmlns:a16="http://schemas.microsoft.com/office/drawing/2014/main" val="3803402322"/>
                    </a:ext>
                  </a:extLst>
                </a:gridCol>
                <a:gridCol w="2986498">
                  <a:extLst>
                    <a:ext uri="{9D8B030D-6E8A-4147-A177-3AD203B41FA5}">
                      <a16:colId xmlns:a16="http://schemas.microsoft.com/office/drawing/2014/main" val="888744346"/>
                    </a:ext>
                  </a:extLst>
                </a:gridCol>
                <a:gridCol w="564076">
                  <a:extLst>
                    <a:ext uri="{9D8B030D-6E8A-4147-A177-3AD203B41FA5}">
                      <a16:colId xmlns:a16="http://schemas.microsoft.com/office/drawing/2014/main" val="1212833146"/>
                    </a:ext>
                  </a:extLst>
                </a:gridCol>
                <a:gridCol w="564076">
                  <a:extLst>
                    <a:ext uri="{9D8B030D-6E8A-4147-A177-3AD203B41FA5}">
                      <a16:colId xmlns:a16="http://schemas.microsoft.com/office/drawing/2014/main" val="3064644028"/>
                    </a:ext>
                  </a:extLst>
                </a:gridCol>
              </a:tblGrid>
              <a:tr h="425732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Bước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Nội dung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RoHS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check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387030"/>
                  </a:ext>
                </a:extLst>
              </a:tr>
              <a:tr h="641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Step1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Vào SAP down các lô phải check RoHS về trong ngày lưu vào PC 1 lần /ngày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173636"/>
                  </a:ext>
                </a:extLst>
              </a:tr>
              <a:tr h="845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Step2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Mở file công thức cop dữ liệu vừa down vào để VBA chạy ra Part Card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 các mã dự định kiểm tra vào form File Transfer, in ra để đi lấy hàng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16005"/>
                  </a:ext>
                </a:extLst>
              </a:tr>
              <a:tr h="641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Step3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 dụng để tạo list các mã phải check rồi input vào SAP (trường ZQV014) ==&gt; mục đích sử chức năng Auto nhảy ngày check tiếp theo trên SAP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285943"/>
                  </a:ext>
                </a:extLst>
              </a:tr>
              <a:tr h="641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Step4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 các mã phải lấy mẫu kiểm tra vào Format Upload của MCS trên ổ chung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958031"/>
                  </a:ext>
                </a:extLst>
              </a:tr>
              <a:tr h="641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Step5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 dụng phần mềm Tool Printing của MCS để tạo mã QR cho các mã sẽ lấy hàng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72915"/>
                  </a:ext>
                </a:extLst>
              </a:tr>
              <a:tr h="641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Step6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Lấy hàng: scan QR code của Receiving card trên Palet, scan QR code in ra từ Tool Printing </a:t>
                      </a: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==&gt; hệ thống tự trừ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716020"/>
                  </a:ext>
                </a:extLst>
              </a:tr>
              <a:tr h="1054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Step7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Cuổi ngày Sửa Format Upload của MCS trên ổ chung (các mã đã in QR code mà chưa lấy được hàng thì loại bỏ khỏi list) ==&gt; mục đích để MCS vào xác nhận và so sánh với số lượng trừ trên hệ thống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2919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CB1FA28-AADF-419A-AB5E-CD10BD297F44}"/>
              </a:ext>
            </a:extLst>
          </p:cNvPr>
          <p:cNvSpPr txBox="1"/>
          <p:nvPr/>
        </p:nvSpPr>
        <p:spPr>
          <a:xfrm>
            <a:off x="67579" y="956084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Quy </a:t>
            </a:r>
            <a:r>
              <a:rPr lang="en-US" u="sng" dirty="0" err="1"/>
              <a:t>trình</a:t>
            </a:r>
            <a:r>
              <a:rPr lang="en-US" u="sng" dirty="0"/>
              <a:t> </a:t>
            </a:r>
            <a:r>
              <a:rPr lang="en-US" u="sng" dirty="0" err="1"/>
              <a:t>hiện</a:t>
            </a:r>
            <a:r>
              <a:rPr lang="en-US" u="sng" dirty="0"/>
              <a:t> </a:t>
            </a:r>
            <a:r>
              <a:rPr lang="en-US" u="sng" dirty="0" err="1"/>
              <a:t>tại</a:t>
            </a:r>
            <a:endParaRPr lang="en-US" u="sng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088FAD-708F-4720-B2D9-8A02B91A0B04}"/>
              </a:ext>
            </a:extLst>
          </p:cNvPr>
          <p:cNvSpPr/>
          <p:nvPr/>
        </p:nvSpPr>
        <p:spPr>
          <a:xfrm>
            <a:off x="4886036" y="1325416"/>
            <a:ext cx="628073" cy="1778002"/>
          </a:xfrm>
          <a:prstGeom prst="rightArrow">
            <a:avLst>
              <a:gd name="adj1" fmla="val 4539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49D365-91DE-480F-9970-D13B6434B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11448"/>
              </p:ext>
            </p:extLst>
          </p:nvPr>
        </p:nvGraphicFramePr>
        <p:xfrm>
          <a:off x="5695620" y="1325416"/>
          <a:ext cx="4569196" cy="1912263"/>
        </p:xfrm>
        <a:graphic>
          <a:graphicData uri="http://schemas.openxmlformats.org/drawingml/2006/table">
            <a:tbl>
              <a:tblPr/>
              <a:tblGrid>
                <a:gridCol w="454546">
                  <a:extLst>
                    <a:ext uri="{9D8B030D-6E8A-4147-A177-3AD203B41FA5}">
                      <a16:colId xmlns:a16="http://schemas.microsoft.com/office/drawing/2014/main" val="3803402322"/>
                    </a:ext>
                  </a:extLst>
                </a:gridCol>
                <a:gridCol w="2986498">
                  <a:extLst>
                    <a:ext uri="{9D8B030D-6E8A-4147-A177-3AD203B41FA5}">
                      <a16:colId xmlns:a16="http://schemas.microsoft.com/office/drawing/2014/main" val="888744346"/>
                    </a:ext>
                  </a:extLst>
                </a:gridCol>
                <a:gridCol w="564076">
                  <a:extLst>
                    <a:ext uri="{9D8B030D-6E8A-4147-A177-3AD203B41FA5}">
                      <a16:colId xmlns:a16="http://schemas.microsoft.com/office/drawing/2014/main" val="1212833146"/>
                    </a:ext>
                  </a:extLst>
                </a:gridCol>
                <a:gridCol w="564076">
                  <a:extLst>
                    <a:ext uri="{9D8B030D-6E8A-4147-A177-3AD203B41FA5}">
                      <a16:colId xmlns:a16="http://schemas.microsoft.com/office/drawing/2014/main" val="3064644028"/>
                    </a:ext>
                  </a:extLst>
                </a:gridCol>
              </a:tblGrid>
              <a:tr h="425732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Bước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Nội dung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RoHS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check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387030"/>
                  </a:ext>
                </a:extLst>
              </a:tr>
              <a:tr h="641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Step1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Đọc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hiển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thị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trên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Receiving card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173636"/>
                  </a:ext>
                </a:extLst>
              </a:tr>
              <a:tr h="845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Step2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Trừ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số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</a:t>
                      </a: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ư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ợng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trực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tiếp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trên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PDA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lấy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83" marR="5483" marT="5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160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4CDFCB-6E02-47B8-9935-8EEECF1CD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359341"/>
              </p:ext>
            </p:extLst>
          </p:nvPr>
        </p:nvGraphicFramePr>
        <p:xfrm>
          <a:off x="5514109" y="3994729"/>
          <a:ext cx="6363855" cy="2595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603">
                  <a:extLst>
                    <a:ext uri="{9D8B030D-6E8A-4147-A177-3AD203B41FA5}">
                      <a16:colId xmlns:a16="http://schemas.microsoft.com/office/drawing/2014/main" val="2674981861"/>
                    </a:ext>
                  </a:extLst>
                </a:gridCol>
                <a:gridCol w="1175780">
                  <a:extLst>
                    <a:ext uri="{9D8B030D-6E8A-4147-A177-3AD203B41FA5}">
                      <a16:colId xmlns:a16="http://schemas.microsoft.com/office/drawing/2014/main" val="664954096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0101077"/>
                    </a:ext>
                  </a:extLst>
                </a:gridCol>
                <a:gridCol w="1893454">
                  <a:extLst>
                    <a:ext uri="{9D8B030D-6E8A-4147-A177-3AD203B41FA5}">
                      <a16:colId xmlns:a16="http://schemas.microsoft.com/office/drawing/2014/main" val="64834788"/>
                    </a:ext>
                  </a:extLst>
                </a:gridCol>
              </a:tblGrid>
              <a:tr h="8580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Loại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hàng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Làm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theo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quy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trình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cũ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Quy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trình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mới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Ghi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chú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71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Nhập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kho</a:t>
                      </a:r>
                      <a:r>
                        <a:rPr lang="en-US" sz="1600" dirty="0"/>
                        <a:t> MCS (</a:t>
                      </a:r>
                      <a:r>
                        <a:rPr lang="en-US" sz="1600" dirty="0" err="1"/>
                        <a:t>Trừ</a:t>
                      </a:r>
                      <a:r>
                        <a:rPr lang="en-US" sz="1600" dirty="0"/>
                        <a:t> PAPVN)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370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Nhập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kho</a:t>
                      </a:r>
                      <a:r>
                        <a:rPr lang="en-US" sz="1600" dirty="0"/>
                        <a:t> MCS (PAPVN)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Áp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dụng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khi</a:t>
                      </a:r>
                      <a:r>
                        <a:rPr lang="en-US" sz="1600" dirty="0"/>
                        <a:t> IT </a:t>
                      </a:r>
                      <a:r>
                        <a:rPr lang="en-US" sz="1600" dirty="0" err="1"/>
                        <a:t>cải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tiến</a:t>
                      </a:r>
                      <a:r>
                        <a:rPr lang="en-US" sz="1600" dirty="0"/>
                        <a:t> (23/8)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Hiện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tại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vẫn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làm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theo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quy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trình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cũ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42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Nhập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kho</a:t>
                      </a:r>
                      <a:r>
                        <a:rPr lang="en-US" sz="1600" dirty="0"/>
                        <a:t> SMT (</a:t>
                      </a:r>
                      <a:r>
                        <a:rPr lang="en-US" sz="1600" dirty="0" err="1"/>
                        <a:t>toàn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bộ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các</a:t>
                      </a:r>
                      <a:r>
                        <a:rPr lang="en-US" sz="1600" dirty="0"/>
                        <a:t> CAT)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909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14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BC2C28-B382-4227-88FF-F649F857924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727201" y="2058360"/>
            <a:ext cx="33400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1266E6-5EF2-40AE-B145-8F3D84816A2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IQC E-Chop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0F8F36-8584-4F61-A766-2B59EC7097E8}"/>
              </a:ext>
            </a:extLst>
          </p:cNvPr>
          <p:cNvSpPr txBox="1"/>
          <p:nvPr/>
        </p:nvSpPr>
        <p:spPr>
          <a:xfrm>
            <a:off x="67579" y="441432"/>
            <a:ext cx="12032057" cy="455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3600"/>
            </a:lvl1pPr>
          </a:lstStyle>
          <a:p>
            <a:r>
              <a:rPr lang="en-US" sz="2400" dirty="0" err="1"/>
              <a:t>Một</a:t>
            </a:r>
            <a:r>
              <a:rPr lang="en-US" sz="2400" dirty="0"/>
              <a:t> Invoice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good receive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lần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7838D1-0A8E-4024-8EB0-788412473EE9}"/>
              </a:ext>
            </a:extLst>
          </p:cNvPr>
          <p:cNvSpPr txBox="1"/>
          <p:nvPr/>
        </p:nvSpPr>
        <p:spPr>
          <a:xfrm>
            <a:off x="11333017" y="32065"/>
            <a:ext cx="6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1FA28-AADF-419A-AB5E-CD10BD297F44}"/>
              </a:ext>
            </a:extLst>
          </p:cNvPr>
          <p:cNvSpPr txBox="1"/>
          <p:nvPr/>
        </p:nvSpPr>
        <p:spPr>
          <a:xfrm>
            <a:off x="67579" y="1029975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Quy </a:t>
            </a:r>
            <a:r>
              <a:rPr lang="en-US" u="sng" dirty="0" err="1"/>
              <a:t>trình</a:t>
            </a:r>
            <a:r>
              <a:rPr lang="en-US" u="sng" dirty="0"/>
              <a:t> </a:t>
            </a:r>
            <a:r>
              <a:rPr lang="en-US" u="sng" dirty="0" err="1"/>
              <a:t>hiện</a:t>
            </a:r>
            <a:r>
              <a:rPr lang="en-US" u="sng" dirty="0"/>
              <a:t> </a:t>
            </a:r>
            <a:r>
              <a:rPr lang="en-US" u="sng" dirty="0" err="1"/>
              <a:t>tại</a:t>
            </a:r>
            <a:endParaRPr 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CDF7B-62F0-4056-8638-85EAD71EADE4}"/>
              </a:ext>
            </a:extLst>
          </p:cNvPr>
          <p:cNvSpPr txBox="1"/>
          <p:nvPr/>
        </p:nvSpPr>
        <p:spPr>
          <a:xfrm>
            <a:off x="222650" y="1596695"/>
            <a:ext cx="15045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 receive by PC</a:t>
            </a:r>
          </a:p>
          <a:p>
            <a:pPr algn="ctr"/>
            <a:r>
              <a:rPr lang="en-US" dirty="0">
                <a:highlight>
                  <a:srgbClr val="00FFFF"/>
                </a:highlight>
              </a:rPr>
              <a:t>(one time)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12113-B063-40C6-9090-49709F9ACEC1}"/>
              </a:ext>
            </a:extLst>
          </p:cNvPr>
          <p:cNvSpPr txBox="1"/>
          <p:nvPr/>
        </p:nvSpPr>
        <p:spPr>
          <a:xfrm>
            <a:off x="2090896" y="1592595"/>
            <a:ext cx="129734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Download SAP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D6FCA-A4C1-405E-8CE5-B35A444B7F76}"/>
              </a:ext>
            </a:extLst>
          </p:cNvPr>
          <p:cNvSpPr txBox="1"/>
          <p:nvPr/>
        </p:nvSpPr>
        <p:spPr>
          <a:xfrm>
            <a:off x="3645792" y="1596695"/>
            <a:ext cx="110524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Input VBA tool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BB0F47-03FE-4EBA-94F8-8FF34F06D21F}"/>
              </a:ext>
            </a:extLst>
          </p:cNvPr>
          <p:cNvSpPr txBox="1"/>
          <p:nvPr/>
        </p:nvSpPr>
        <p:spPr>
          <a:xfrm>
            <a:off x="5067300" y="1596696"/>
            <a:ext cx="2543157" cy="923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Get level SPL check</a:t>
            </a:r>
          </a:p>
          <a:p>
            <a:r>
              <a:rPr lang="en-US" dirty="0"/>
              <a:t>&lt;Lot Q’ty </a:t>
            </a:r>
            <a:r>
              <a:rPr lang="en-US" dirty="0">
                <a:sym typeface="Wingdings" panose="05000000000000000000" pitchFamily="2" charset="2"/>
              </a:rPr>
              <a:t> level check&gt;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9ED8EA-EFD1-4E06-9E62-F41F93771F10}"/>
              </a:ext>
            </a:extLst>
          </p:cNvPr>
          <p:cNvSpPr txBox="1"/>
          <p:nvPr/>
        </p:nvSpPr>
        <p:spPr>
          <a:xfrm>
            <a:off x="222650" y="3689014"/>
            <a:ext cx="15045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 receive by PDA</a:t>
            </a:r>
          </a:p>
          <a:p>
            <a:pPr algn="ctr"/>
            <a:r>
              <a:rPr lang="en-US" dirty="0">
                <a:highlight>
                  <a:srgbClr val="FFFF00"/>
                </a:highlight>
              </a:rPr>
              <a:t>(many time)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BA3B2-7A1E-481E-AFE4-E00A647A468F}"/>
              </a:ext>
            </a:extLst>
          </p:cNvPr>
          <p:cNvSpPr txBox="1"/>
          <p:nvPr/>
        </p:nvSpPr>
        <p:spPr>
          <a:xfrm>
            <a:off x="2418865" y="3703321"/>
            <a:ext cx="9436586" cy="923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/>
          </a:lstStyle>
          <a:p>
            <a:pPr algn="l"/>
            <a:r>
              <a:rPr lang="en-US" dirty="0"/>
              <a:t>8H: Q’ty 200</a:t>
            </a:r>
            <a:r>
              <a:rPr lang="en-US" dirty="0">
                <a:sym typeface="Wingdings" panose="05000000000000000000" pitchFamily="2" charset="2"/>
              </a:rPr>
              <a:t>SPL level =3pcs  3pcs result OK  Judgment lot OK 200pcs</a:t>
            </a:r>
          </a:p>
          <a:p>
            <a:pPr algn="l"/>
            <a:r>
              <a:rPr lang="en-US" dirty="0"/>
              <a:t>10H: Q’ty +200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Q’ty = 400 </a:t>
            </a:r>
            <a:r>
              <a:rPr lang="en-US" dirty="0">
                <a:sym typeface="Wingdings" panose="05000000000000000000" pitchFamily="2" charset="2"/>
              </a:rPr>
              <a:t>SPL level =5pcs 2pcs more result OK  Judgment lot OK 400pcs</a:t>
            </a:r>
          </a:p>
          <a:p>
            <a:pPr algn="l"/>
            <a:r>
              <a:rPr lang="en-US" dirty="0"/>
              <a:t>16H: Q’ty +200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Q’ty = 600 </a:t>
            </a:r>
            <a:r>
              <a:rPr lang="en-US" dirty="0">
                <a:sym typeface="Wingdings" panose="05000000000000000000" pitchFamily="2" charset="2"/>
              </a:rPr>
              <a:t>SPL level =7pcs 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2pcs more result NG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Judgment lot NG 600pcs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7C7B21C-532E-4712-920A-22F10526BEBB}"/>
              </a:ext>
            </a:extLst>
          </p:cNvPr>
          <p:cNvSpPr/>
          <p:nvPr/>
        </p:nvSpPr>
        <p:spPr>
          <a:xfrm>
            <a:off x="14963" y="2817689"/>
            <a:ext cx="2114790" cy="749090"/>
          </a:xfrm>
          <a:prstGeom prst="downArrow">
            <a:avLst>
              <a:gd name="adj1" fmla="val 806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 </a:t>
            </a:r>
            <a:r>
              <a:rPr lang="en-US" sz="1400" u="sng" dirty="0"/>
              <a:t>MCS </a:t>
            </a:r>
            <a:r>
              <a:rPr lang="en-US" sz="1400" u="sng" dirty="0" err="1"/>
              <a:t>chane</a:t>
            </a:r>
            <a:r>
              <a:rPr lang="en-US" sz="1400" u="sng" dirty="0"/>
              <a:t> method good receive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C41FB2-2129-4FEA-82FF-00864E17EC50}"/>
              </a:ext>
            </a:extLst>
          </p:cNvPr>
          <p:cNvSpPr/>
          <p:nvPr/>
        </p:nvSpPr>
        <p:spPr>
          <a:xfrm>
            <a:off x="2010018" y="3937080"/>
            <a:ext cx="333375" cy="455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B11E91-36C7-4EC9-9C3B-B2E8DBCC560F}"/>
              </a:ext>
            </a:extLst>
          </p:cNvPr>
          <p:cNvSpPr txBox="1"/>
          <p:nvPr/>
        </p:nvSpPr>
        <p:spPr>
          <a:xfrm>
            <a:off x="2377834" y="3294852"/>
            <a:ext cx="101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Ex: 1 </a:t>
            </a:r>
            <a:r>
              <a:rPr lang="en-US" dirty="0" err="1"/>
              <a:t>lốt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F57AB-E348-4AC0-85E5-F512C3AF191B}"/>
              </a:ext>
            </a:extLst>
          </p:cNvPr>
          <p:cNvSpPr txBox="1"/>
          <p:nvPr/>
        </p:nvSpPr>
        <p:spPr>
          <a:xfrm>
            <a:off x="7171551" y="4759722"/>
            <a:ext cx="4683900" cy="433769"/>
          </a:xfrm>
          <a:prstGeom prst="rect">
            <a:avLst/>
          </a:prstGeom>
          <a:solidFill>
            <a:srgbClr val="FFFF00"/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/>
          </a:lstStyle>
          <a:p>
            <a:pPr algn="l"/>
            <a:r>
              <a:rPr lang="en-US" dirty="0">
                <a:solidFill>
                  <a:srgbClr val="FF0000"/>
                </a:solidFill>
              </a:rPr>
              <a:t>400pcs </a:t>
            </a:r>
            <a:r>
              <a:rPr lang="en-US" dirty="0" err="1">
                <a:solidFill>
                  <a:srgbClr val="FF0000"/>
                </a:solidFill>
              </a:rPr>
              <a:t>đã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chuyển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thành</a:t>
            </a:r>
            <a:r>
              <a:rPr lang="en-US" dirty="0">
                <a:solidFill>
                  <a:srgbClr val="FF0000"/>
                </a:solidFill>
              </a:rPr>
              <a:t> NG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3A0A55-4A55-475D-936F-AFBC4E55E644}"/>
              </a:ext>
            </a:extLst>
          </p:cNvPr>
          <p:cNvSpPr/>
          <p:nvPr/>
        </p:nvSpPr>
        <p:spPr>
          <a:xfrm>
            <a:off x="67579" y="5390256"/>
            <a:ext cx="11863156" cy="13150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000" dirty="0" err="1">
                <a:solidFill>
                  <a:schemeClr val="tx1"/>
                </a:solidFill>
              </a:rPr>
              <a:t>Giải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pháp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ja-JP" sz="2000" dirty="0">
                <a:solidFill>
                  <a:schemeClr val="tx1"/>
                </a:solidFill>
              </a:rPr>
              <a:t>IT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sửa</a:t>
            </a:r>
            <a:r>
              <a:rPr kumimoji="1" lang="en-US" altLang="ja-JP" sz="2000" dirty="0">
                <a:solidFill>
                  <a:schemeClr val="tx1"/>
                </a:solidFill>
              </a:rPr>
              <a:t> Web,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thêm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cột</a:t>
            </a:r>
            <a:r>
              <a:rPr kumimoji="1" lang="en-US" altLang="ja-JP" sz="2000" dirty="0">
                <a:solidFill>
                  <a:schemeClr val="tx1"/>
                </a:solidFill>
              </a:rPr>
              <a:t> plan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của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mỗi</a:t>
            </a:r>
            <a:r>
              <a:rPr kumimoji="1" lang="en-US" altLang="ja-JP" sz="2000" dirty="0">
                <a:solidFill>
                  <a:schemeClr val="tx1"/>
                </a:solidFill>
              </a:rPr>
              <a:t> invoice,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lấy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dữ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liệu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nguồn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từ</a:t>
            </a:r>
            <a:r>
              <a:rPr kumimoji="1" lang="en-US" altLang="ja-JP" sz="2000" dirty="0">
                <a:solidFill>
                  <a:schemeClr val="tx1"/>
                </a:solidFill>
              </a:rPr>
              <a:t> Receiving card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ja-JP" sz="2000" dirty="0">
                <a:solidFill>
                  <a:schemeClr val="tx1"/>
                </a:solidFill>
              </a:rPr>
              <a:t>IQC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lấy</a:t>
            </a:r>
            <a:r>
              <a:rPr kumimoji="1" lang="en-US" altLang="ja-JP" sz="2000" dirty="0">
                <a:solidFill>
                  <a:schemeClr val="tx1"/>
                </a:solidFill>
              </a:rPr>
              <a:t> level check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dựa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trên</a:t>
            </a:r>
            <a:r>
              <a:rPr kumimoji="1" lang="en-US" altLang="ja-JP" sz="2000" dirty="0">
                <a:solidFill>
                  <a:schemeClr val="tx1"/>
                </a:solidFill>
              </a:rPr>
              <a:t> Plan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của</a:t>
            </a:r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mỗi</a:t>
            </a:r>
            <a:r>
              <a:rPr kumimoji="1" lang="en-US" altLang="ja-JP" sz="2000" dirty="0">
                <a:solidFill>
                  <a:schemeClr val="tx1"/>
                </a:solidFill>
              </a:rPr>
              <a:t> invoice</a:t>
            </a:r>
          </a:p>
        </p:txBody>
      </p:sp>
    </p:spTree>
    <p:extLst>
      <p:ext uri="{BB962C8B-B14F-4D97-AF65-F5344CB8AC3E}">
        <p14:creationId xmlns:p14="http://schemas.microsoft.com/office/powerpoint/2010/main" val="294905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1665</Words>
  <Application>Microsoft Office PowerPoint</Application>
  <PresentationFormat>Widescreen</PresentationFormat>
  <Paragraphs>329</Paragraphs>
  <Slides>10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游ゴシック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Nguyen Van</dc:creator>
  <cp:lastModifiedBy>Minh Nguyen Nhu</cp:lastModifiedBy>
  <cp:revision>66</cp:revision>
  <dcterms:created xsi:type="dcterms:W3CDTF">2024-07-31T02:20:34Z</dcterms:created>
  <dcterms:modified xsi:type="dcterms:W3CDTF">2024-08-21T04:51:54Z</dcterms:modified>
</cp:coreProperties>
</file>